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2" r:id="rId3"/>
    <p:sldId id="258" r:id="rId4"/>
    <p:sldId id="260" r:id="rId5"/>
    <p:sldId id="256" r:id="rId6"/>
    <p:sldId id="257" r:id="rId7"/>
    <p:sldId id="263" r:id="rId8"/>
    <p:sldId id="264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3300"/>
    <a:srgbClr val="CC99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DBABD8D-2825-9C43-9819-45C11AEED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83E18B-3F36-504C-BD8A-4966F6653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A8235B-B8A0-174B-90E5-D2416D65B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9E1130-0586-9F47-9376-B9BA347AA9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B8CF-C989-5748-A7A3-69B8E6FDD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364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739D8-4A42-F542-BE39-2110BEAE1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2330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74E073-2599-48C2-B4CE-15C060983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7CDF34-7530-4607-A699-626FC349D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703778-BED6-4BB9-B244-81C02641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9950A-C18C-48D0-B067-F574003E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41FCE-180F-4AE9-AA60-8654522F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71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AF1C-E7D5-4F35-B72C-55BC48C8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39A7E9-1FAE-42A5-AB6A-1B2F0267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D957EE-D8DB-44DE-AC43-E42911C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B547A-C651-4973-AB9A-0E50DBBE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7CF11-9075-4A63-A58B-3613A7D1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6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8B77F7-42EE-40C0-A3B0-1447375C6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6337B2-7268-4988-A93E-9E1FF8954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FEEDEF-F05D-4DCB-BDA4-BF6EA4A5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5A446A-A7C7-43DD-AB0C-87E6314D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98DFBF-2198-4BFD-8165-D2AE69B6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7481AE-107F-4D29-8A84-FE0305CA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BE17C4-AC2C-4BBE-8605-6E14122F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5D9CC3-5928-4AB9-AF39-1FFD558A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FC99C8-9118-4955-9D7C-E1A3AE16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9342CE-D16E-42CD-8C10-9882CFB2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0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CF5879-65AC-4D50-921C-0F6DC2F9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C95AC0-2C18-4800-9FF7-6C124966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93622D-5CE6-4B97-85C1-780C3637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472B5-8072-4E09-9480-53C7CCBA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68B30D-8B1F-46BA-A973-F9958E5D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3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5E8AE-A947-4C38-9BDA-CA95E441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710DC6-9EB9-4AF3-8437-4E2EDB20C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F9B8CF-9B8D-4EB5-ACC3-D7F8F1956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66144-695B-412B-9497-4B4A5DD7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A4F2CA-6544-41E4-B2F6-F3DDFA53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F3D755-BFF0-4E87-89BF-C4258B49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60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AF984-68A2-4BBB-B58C-24145852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29BD7-38EF-47CE-92C4-232F5303C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35B489-DAD5-4EAF-9706-E775DB1F6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6B8396-6F9C-40BC-8734-7A565AD6C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BD09BE-AC34-4ABD-9139-7F0E73A3A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5E87119-72CE-4A0B-BC44-3485049B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ED0341-440F-40B4-A480-19AEC7DC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399AB4-1AB3-4830-9BE8-6098489B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45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2BD4A-BABC-466C-BDEE-84618227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0FA42B-9E33-4940-9D3F-5EB1A632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DCB223-7556-444F-8391-16CCA50C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A4F74E5-3EEA-4AE3-B770-CD332DC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7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C559CA-1904-46DC-90FA-0EA447CC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D5BCC1-D181-4BBB-A8D5-0C1CF44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C0526-8B8A-4F2E-B2BF-7B6C750A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76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2473C-4BF3-4597-8B48-08A8190F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D21E49-D26E-4F8C-8927-4F0EBF6F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0BE476-5E43-434B-84A6-DDBCBA35C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F45783-5676-4512-85FA-2C28BE97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023CA-FD64-4F60-9BF5-0A321C1B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7455A4-406F-443F-8CD8-AB95CA30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F1DC6-8C59-4427-9ACA-2C59A365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DB2B68-8F9D-4310-9BF9-78312981C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0BB0C7-7EC9-4ABB-90C3-FF70751D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9A6A0C-5FDA-4084-8BB3-44E970A4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F38532-C46A-4A29-A078-DF31A12C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051C2B-1F6C-40EE-8BF2-5D2AB604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2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C14CB7-45E9-446E-817F-218EF714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D2A459-4A60-4964-9AF1-63C0EB5FA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EA28C-2348-449A-91E0-1F53F2CBE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2023/4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0AC6DA-5C35-497A-8A26-9057BB237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8F268A-763F-40F2-853B-34C34330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7985-8419-48A8-8D9B-4064FF50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1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.ehime-u.ac.jp/50th-anniversary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jpeg"/><Relationship Id="rId5" Type="http://schemas.openxmlformats.org/officeDocument/2006/relationships/image" Target="../media/image1.emf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4">
            <a:extLst>
              <a:ext uri="{FF2B5EF4-FFF2-40B4-BE49-F238E27FC236}">
                <a16:creationId xmlns:a16="http://schemas.microsoft.com/office/drawing/2014/main" id="{2D7CE4A6-C83B-4E8E-B544-9683CFA6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56" y="2109378"/>
            <a:ext cx="1275599" cy="127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8">
            <a:extLst>
              <a:ext uri="{FF2B5EF4-FFF2-40B4-BE49-F238E27FC236}">
                <a16:creationId xmlns:a16="http://schemas.microsoft.com/office/drawing/2014/main" id="{5F149D52-1C59-48CC-91A3-B05A8E1B9A6D}"/>
              </a:ext>
            </a:extLst>
          </p:cNvPr>
          <p:cNvSpPr txBox="1">
            <a:spLocks/>
          </p:cNvSpPr>
          <p:nvPr/>
        </p:nvSpPr>
        <p:spPr>
          <a:xfrm>
            <a:off x="301450" y="3503166"/>
            <a:ext cx="5492612" cy="6340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愛媛大学医学部創立</a:t>
            </a:r>
            <a:r>
              <a:rPr lang="en-US" altLang="ja-JP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50</a:t>
            </a:r>
            <a:r>
              <a:rPr lang="ja-JP" alt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周年</a:t>
            </a:r>
            <a:r>
              <a:rPr lang="ja-JP" altLang="en-US" sz="2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記念事業</a:t>
            </a:r>
            <a:endParaRPr lang="en-US" altLang="ja-JP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ja-JP" altLang="en-U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</a:t>
            </a:r>
            <a:r>
              <a:rPr lang="pt-PT" altLang="ja-JP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hlinkClick r:id="rId3"/>
              </a:rPr>
              <a:t>https://www.m.ehime-u.ac.jp/50th-anniversary/</a:t>
            </a:r>
            <a:r>
              <a:rPr lang="ja-JP" altLang="en-U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）</a:t>
            </a:r>
            <a:endParaRPr lang="ja-JP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B3FF62F-756D-2D49-A76C-28D7EAB84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23" y="-92082"/>
            <a:ext cx="5261149" cy="7599438"/>
          </a:xfrm>
          <a:prstGeom prst="rect">
            <a:avLst/>
          </a:prstGeom>
        </p:spPr>
      </p:pic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2FF7CA57-F0D0-A74D-8438-1EBCDE85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44CAC-01ED-4B39-A42A-020201B31243}"/>
              </a:ext>
            </a:extLst>
          </p:cNvPr>
          <p:cNvSpPr txBox="1"/>
          <p:nvPr/>
        </p:nvSpPr>
        <p:spPr>
          <a:xfrm>
            <a:off x="1203246" y="603438"/>
            <a:ext cx="10007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+mn-ea"/>
              </a:rPr>
              <a:t>愛媛大学医学部</a:t>
            </a:r>
            <a:r>
              <a:rPr kumimoji="1" lang="en-US" altLang="ja-JP" sz="2800" b="1" dirty="0">
                <a:latin typeface="+mn-ea"/>
              </a:rPr>
              <a:t>50</a:t>
            </a:r>
            <a:r>
              <a:rPr kumimoji="1" lang="ja-JP" altLang="en-US" sz="2800" b="1" dirty="0">
                <a:latin typeface="+mn-ea"/>
              </a:rPr>
              <a:t>周年記念</a:t>
            </a:r>
            <a:endParaRPr kumimoji="1" lang="en-US" altLang="ja-JP" sz="2800" b="1" dirty="0">
              <a:latin typeface="+mn-ea"/>
            </a:endParaRPr>
          </a:p>
          <a:p>
            <a:pPr algn="ctr"/>
            <a:r>
              <a:rPr lang="ja-JP" altLang="en-US" sz="4000" b="1" dirty="0">
                <a:solidFill>
                  <a:srgbClr val="000066"/>
                </a:solidFill>
              </a:rPr>
              <a:t>愛媛</a:t>
            </a:r>
            <a:r>
              <a:rPr lang="ja-JP" altLang="en-US" sz="4000" b="1">
                <a:solidFill>
                  <a:srgbClr val="000066"/>
                </a:solidFill>
              </a:rPr>
              <a:t>大学医学部学部</a:t>
            </a:r>
            <a:endParaRPr lang="en-US" altLang="ja-JP" sz="4000" b="1" dirty="0">
              <a:solidFill>
                <a:srgbClr val="000066"/>
              </a:solidFill>
            </a:endParaRPr>
          </a:p>
          <a:p>
            <a:pPr algn="ctr"/>
            <a:r>
              <a:rPr lang="ja-JP" altLang="en-US" sz="4000" b="1">
                <a:solidFill>
                  <a:srgbClr val="000066"/>
                </a:solidFill>
              </a:rPr>
              <a:t>「総合学習棟・同窓会館」</a:t>
            </a:r>
            <a:r>
              <a:rPr lang="en-US" altLang="ja-JP" sz="4000" b="1" dirty="0">
                <a:solidFill>
                  <a:srgbClr val="000066"/>
                </a:solidFill>
              </a:rPr>
              <a:t> </a:t>
            </a:r>
            <a:r>
              <a:rPr lang="ja-JP" altLang="en-US" sz="4000" b="1">
                <a:solidFill>
                  <a:srgbClr val="000066"/>
                </a:solidFill>
              </a:rPr>
              <a:t>について</a:t>
            </a:r>
            <a:endParaRPr kumimoji="1" lang="ja-JP" altLang="en-US" sz="4000" b="1" dirty="0">
              <a:solidFill>
                <a:srgbClr val="000066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AFF934-8668-47EB-9C34-A5E07C1BCCAB}"/>
              </a:ext>
            </a:extLst>
          </p:cNvPr>
          <p:cNvSpPr txBox="1"/>
          <p:nvPr/>
        </p:nvSpPr>
        <p:spPr>
          <a:xfrm>
            <a:off x="2583866" y="2421079"/>
            <a:ext cx="7245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目的：学生の学習環境向上</a:t>
            </a:r>
            <a:endParaRPr kumimoji="1" lang="en-US" altLang="ja-JP" sz="3200" b="1" dirty="0"/>
          </a:p>
          <a:p>
            <a:r>
              <a:rPr lang="ja-JP" altLang="en-US" sz="3200" b="1" dirty="0"/>
              <a:t>　　　同窓生・教職員の集いの場</a:t>
            </a:r>
            <a:endParaRPr kumimoji="1" lang="ja-JP" altLang="en-US" sz="32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078071-0870-45CD-B120-59144D2ECA8D}"/>
              </a:ext>
            </a:extLst>
          </p:cNvPr>
          <p:cNvSpPr txBox="1"/>
          <p:nvPr/>
        </p:nvSpPr>
        <p:spPr>
          <a:xfrm>
            <a:off x="2583866" y="3591801"/>
            <a:ext cx="724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場所：重信キャンパス・コンコース南</a:t>
            </a:r>
            <a:endParaRPr kumimoji="1" lang="en-US" altLang="ja-JP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C02707-EE04-46D9-B2EF-38DB583A39CC}"/>
              </a:ext>
            </a:extLst>
          </p:cNvPr>
          <p:cNvSpPr txBox="1"/>
          <p:nvPr/>
        </p:nvSpPr>
        <p:spPr>
          <a:xfrm>
            <a:off x="2583866" y="5115789"/>
            <a:ext cx="8357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/>
              <a:t>建設費</a:t>
            </a:r>
            <a:r>
              <a:rPr kumimoji="1" lang="ja-JP" altLang="en-US" sz="3200" b="1"/>
              <a:t>：</a:t>
            </a:r>
            <a:r>
              <a:rPr lang="en-US" altLang="ja-JP" sz="3200" b="1" dirty="0"/>
              <a:t>2</a:t>
            </a:r>
            <a:r>
              <a:rPr lang="ja-JP" altLang="en-US" sz="3200" b="1"/>
              <a:t>億円（予定）</a:t>
            </a:r>
            <a:endParaRPr lang="en-US" altLang="ja-JP" sz="3200" b="1" dirty="0"/>
          </a:p>
          <a:p>
            <a:r>
              <a:rPr kumimoji="1" lang="ja-JP" altLang="en-US" sz="3200" b="1" dirty="0"/>
              <a:t>　　　　同窓会積立金</a:t>
            </a:r>
            <a:r>
              <a:rPr kumimoji="1" lang="en-US" altLang="ja-JP" sz="3200" b="1" dirty="0"/>
              <a:t>1</a:t>
            </a:r>
            <a:r>
              <a:rPr kumimoji="1" lang="ja-JP" altLang="en-US" sz="3200" b="1"/>
              <a:t>億円</a:t>
            </a:r>
            <a:r>
              <a:rPr kumimoji="1" lang="en-US" altLang="ja-JP" sz="3200" b="1" dirty="0"/>
              <a:t> + </a:t>
            </a:r>
            <a:r>
              <a:rPr kumimoji="1" lang="ja-JP" altLang="en-US" sz="3200" b="1">
                <a:solidFill>
                  <a:srgbClr val="FF0000"/>
                </a:solidFill>
              </a:rPr>
              <a:t>寄付金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3200" b="1">
                <a:solidFill>
                  <a:srgbClr val="FF0000"/>
                </a:solidFill>
              </a:rPr>
              <a:t>億円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66CFB0-FE8B-4657-919A-ADBE2970CAB5}"/>
              </a:ext>
            </a:extLst>
          </p:cNvPr>
          <p:cNvSpPr txBox="1"/>
          <p:nvPr/>
        </p:nvSpPr>
        <p:spPr>
          <a:xfrm>
            <a:off x="2583866" y="4353795"/>
            <a:ext cx="724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着工：</a:t>
            </a:r>
            <a:r>
              <a:rPr kumimoji="1" lang="en-US" altLang="ja-JP" sz="3200" b="1" dirty="0"/>
              <a:t>2024</a:t>
            </a:r>
            <a:r>
              <a:rPr kumimoji="1" lang="ja-JP" altLang="en-US" sz="3200" b="1" dirty="0"/>
              <a:t>年予定</a:t>
            </a:r>
            <a:endParaRPr kumimoji="1" lang="en-US" altLang="ja-JP" sz="3200" b="1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E8C3A7-D086-0B41-999A-9BC3B9FC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7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3CE58C-1919-4DEF-80A7-AA2045819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DF24F5-1D26-0B45-8064-02814E31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4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0A5824-030E-45F4-9B64-A0FA1FB51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2"/>
            <a:ext cx="12192000" cy="6837556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EA18B1-FB78-6646-A866-A23F3D36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43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FE00C6F6-2AC9-4475-B420-419105950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176657" cy="679642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43ADBF-74E4-40C0-9591-D95A72C4AE8C}"/>
              </a:ext>
            </a:extLst>
          </p:cNvPr>
          <p:cNvSpPr/>
          <p:nvPr/>
        </p:nvSpPr>
        <p:spPr>
          <a:xfrm>
            <a:off x="3489158" y="2875547"/>
            <a:ext cx="5089358" cy="17846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42AFDB1-CEF6-4B8E-AB05-1B8C5A8132A6}"/>
              </a:ext>
            </a:extLst>
          </p:cNvPr>
          <p:cNvGrpSpPr/>
          <p:nvPr/>
        </p:nvGrpSpPr>
        <p:grpSpPr>
          <a:xfrm>
            <a:off x="3776659" y="3031375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4E7AC9A6-0541-4ED3-9E2E-C25DEC44196E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7FD94E1-B707-48D4-9D4A-E6DBBF230FCA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35543FF-75ED-4114-9590-09309C8E0317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8A91977-A7BA-44FE-B793-60F269351D64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7F16A96-6863-49B7-9C32-4FF707190007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F964798-ABC1-4AB8-A540-81A9FDA8E92B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E073872-66B6-4436-841A-0CC0DEE44AA8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C79CEB6-41C8-44E5-9A0A-7E3478367205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6B91E0A-BE92-4615-8500-35368DDF2179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78347EA-2BAB-42D3-916D-B17F2DE06958}"/>
              </a:ext>
            </a:extLst>
          </p:cNvPr>
          <p:cNvGrpSpPr/>
          <p:nvPr/>
        </p:nvGrpSpPr>
        <p:grpSpPr>
          <a:xfrm>
            <a:off x="3784728" y="4058928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53FA886-8372-400B-A908-1FFECD2CBF0E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74DFE132-2B4E-4C09-8009-90B47832F014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B21DD879-B280-4ECB-BCD1-B303A93AEA99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7820954-FFD5-4C0E-9B3A-DE171FC27327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9AFD72A-2347-4B47-88B8-635D72A2EB80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771551C-6508-4C81-8EAF-E3BE0FCD03D2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FD2750F-87CF-44C9-88F2-AA92F616BEB9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1A1F8AD9-F9A1-48BD-A0E9-EC6E0A90AA44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BF57CA8-01C8-4BDE-A133-EA05B24DE07D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71BC0C6-2702-4818-AE07-E5C26FC9DC4A}"/>
              </a:ext>
            </a:extLst>
          </p:cNvPr>
          <p:cNvGrpSpPr/>
          <p:nvPr/>
        </p:nvGrpSpPr>
        <p:grpSpPr>
          <a:xfrm>
            <a:off x="4283643" y="3533314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3B360BE8-554D-4AA9-AC2C-9322074A8611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6C54EF8-401C-47F1-A619-C94BB2F3B892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DD936B6-FCE7-454D-A52F-98B4802F09A4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730632C8-EBDE-4F22-9C29-A2890C9011C8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05867F2-D5B8-42F8-B01C-17E41DF4242A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A48AA6F-33BD-46DD-B9FB-EE8051E45974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0678407-316B-42B3-951D-B5BC28BDE4A1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C6933B4-355E-4570-8848-822DF5D157FF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156771E-4FA5-4D81-8678-7BC2AE1D576B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8EF3DB6-8A8C-4D58-AE73-4DC736889332}"/>
              </a:ext>
            </a:extLst>
          </p:cNvPr>
          <p:cNvGrpSpPr/>
          <p:nvPr/>
        </p:nvGrpSpPr>
        <p:grpSpPr>
          <a:xfrm>
            <a:off x="4816071" y="3024662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A7A48B8A-EA50-4771-9D48-C2271FE6DD5A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0CE3C44-6683-4928-BC10-A0339D008553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78E91B0-183E-4C7C-ADEC-EBE047D5112D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285BE5E-5207-428E-AAA3-03432306CC01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EBC3F6EC-1065-44E6-B9EA-D7D7BF2A0FF7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997C6123-B19F-4058-9C69-8A60EBACE5FD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E597DFD-A0CB-4A5E-9540-8CE68FFE7B96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4F7BBD02-1234-427D-9324-05BFAD999B8C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6B506D4-9917-40C9-AD88-8EB0BDEE5AEF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CA8820C-63C3-40D1-8AC3-0E36EFFBAC31}"/>
              </a:ext>
            </a:extLst>
          </p:cNvPr>
          <p:cNvGrpSpPr/>
          <p:nvPr/>
        </p:nvGrpSpPr>
        <p:grpSpPr>
          <a:xfrm>
            <a:off x="4803493" y="4070808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41C23BD3-CFDA-4A52-9481-DAB9B33568CA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CAFE4D0-393C-4158-BFBB-BBBD4D82300A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4854DEB-AB3A-420F-AE29-B9D8DA37D193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CC7CD27-2EED-4F9D-80E5-39D32125F125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F25C7C5-8AF8-45D0-9161-0C7DE20CBE49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90172259-5E05-4601-BB06-03EBCA8FC7A9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D8A32E9C-3527-4536-838E-DD0B5BA8D14B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D58AF39B-BCA6-4CD0-80CF-9E5EE038B597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E9C09374-3FC1-4BF0-8069-8043BB84D160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A6EA1D3-A641-4A14-B3C6-71E78E040306}"/>
              </a:ext>
            </a:extLst>
          </p:cNvPr>
          <p:cNvGrpSpPr/>
          <p:nvPr/>
        </p:nvGrpSpPr>
        <p:grpSpPr>
          <a:xfrm>
            <a:off x="5320007" y="3566428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D92A8C2B-21A1-4B1E-8290-CD7712245972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93E78C51-F86A-4455-846D-DF630BEACF62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C211CAC5-71D8-4F7B-8EED-91946BCEE694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8BDE1F32-0D0F-43BF-91E8-DE8D13536A52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7402BB6-9AD7-4165-9369-03F9208B3943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00B4453E-F433-45A0-B21B-58E69523177F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158B762-FEE9-437D-A74A-CF155ED7C76B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5A49F57-16F0-4555-9D30-6B3894FB7A23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08115F3-45D1-46C0-A666-82D33223093E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09974448-224E-40A0-BC0B-36CFEF639E1B}"/>
              </a:ext>
            </a:extLst>
          </p:cNvPr>
          <p:cNvGrpSpPr/>
          <p:nvPr/>
        </p:nvGrpSpPr>
        <p:grpSpPr>
          <a:xfrm>
            <a:off x="5828981" y="3012782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5BEB4CF9-3B00-49EB-B592-C2B0938BF2F3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1A777525-2161-4BA9-9620-70E22A747A7C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9CB1D9E0-779C-4609-9476-B25B275C98B8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6E9686C5-BECF-412D-AA67-6255067347CF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D467CE59-A675-4EF9-A2F1-737F7713EB97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02AF5B84-B486-4814-902C-3DB1C5C49EB0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6DB1CB83-D503-4DCE-8E04-19A2C2565630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3B18776-DFE4-49E7-9A55-D15094A13727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E860C3C3-0842-4DA9-9B7D-20D523579902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976C7F55-11ED-4D68-BED9-7E7463BBC60A}"/>
              </a:ext>
            </a:extLst>
          </p:cNvPr>
          <p:cNvGrpSpPr/>
          <p:nvPr/>
        </p:nvGrpSpPr>
        <p:grpSpPr>
          <a:xfrm>
            <a:off x="6361910" y="3557767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189ABA3E-579C-428D-996F-5646D3A2EB49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D666C6A9-2446-4B6F-8B1E-7EFEDB2B02E6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51B73D44-4600-4081-9924-BC62413B5B50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B3DB350-8F55-4ADA-AAB4-AEE0EE53BEAC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750F3401-A62E-449C-9529-90B64FBDD890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797F20A-CD1C-497C-8C3E-AF68727AE8E2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BEA25379-0C8E-454B-9E03-4E9C1CE2A023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53EBB2CA-B6FD-4108-9FCC-FBC169674F58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512D9180-2279-4D16-BCEF-A06D910B70C8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F1A78FA1-F1B2-4467-8D9E-18B762484E08}"/>
              </a:ext>
            </a:extLst>
          </p:cNvPr>
          <p:cNvGrpSpPr/>
          <p:nvPr/>
        </p:nvGrpSpPr>
        <p:grpSpPr>
          <a:xfrm>
            <a:off x="5841200" y="4070808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F996D9E7-BCB2-48A0-BB80-6BDB5A4A1165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8CDE225B-A9F0-4502-9AFF-879294F87FBB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670F42A0-6250-4028-B76D-348038193FBB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082F6162-075E-4165-A099-814B31502A93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78DA44D6-FAFF-4C7D-8F5D-7D786D2B8E28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7287D202-E6E4-479F-AE51-3FCFC496E683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12DC441B-4F1B-4173-94DB-7B741E311D9C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CFF969D6-623B-4189-9E1E-E47E02965B78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CD606716-4499-42D2-9E02-CCACB24D8B9A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159CDABB-3B28-48EA-9BAB-9D614361F00D}"/>
              </a:ext>
            </a:extLst>
          </p:cNvPr>
          <p:cNvGrpSpPr/>
          <p:nvPr/>
        </p:nvGrpSpPr>
        <p:grpSpPr>
          <a:xfrm>
            <a:off x="6889713" y="3018484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FC5472D0-07AC-4383-B445-EB9A331C38E1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A9B43CFB-219D-4AC9-B069-F2AF45B501FB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2E1CA8B3-CE84-4CD9-8811-2383ED7C66D7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7EA26763-2F88-426F-898D-CE6D2FAD9C08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1038300E-8A22-4684-ABF7-FE5D9FC42BDC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D0685460-0D77-4F65-AEC6-241DBD6D2CF2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50D76D61-DD89-4391-9ABB-51DFF6C789ED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34225928-41D7-433D-8AD7-0165F925285F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0F5D960F-8286-4067-A936-821E10DFABAB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FC40894A-B245-4C5F-9119-7E7A55D232C2}"/>
              </a:ext>
            </a:extLst>
          </p:cNvPr>
          <p:cNvGrpSpPr/>
          <p:nvPr/>
        </p:nvGrpSpPr>
        <p:grpSpPr>
          <a:xfrm>
            <a:off x="6901926" y="4057917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4B0513A6-943B-4B34-B5B2-983D8EDDDFD2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CBC9A278-71FD-417D-91C5-AA45B8D9E003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BC137A07-A096-4771-B436-653A36CDBAC0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D1FB5265-E1AC-4EFE-AD47-5A97837504F5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29841599-779B-4A3B-88E8-AC484A6BA610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>
              <a:extLst>
                <a:ext uri="{FF2B5EF4-FFF2-40B4-BE49-F238E27FC236}">
                  <a16:creationId xmlns:a16="http://schemas.microsoft.com/office/drawing/2014/main" id="{772BB981-1F38-4E6D-B66B-01077DD57DF0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B9B4AF0A-6D8E-4B46-995F-0B632E184EB2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E9B0F40F-F820-43B3-804A-CE66AB05E3B1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62A877C5-C263-49FD-BE85-95E279EF56A5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62FDA834-D981-4A41-B10C-3BD574B0006C}"/>
              </a:ext>
            </a:extLst>
          </p:cNvPr>
          <p:cNvGrpSpPr/>
          <p:nvPr/>
        </p:nvGrpSpPr>
        <p:grpSpPr>
          <a:xfrm>
            <a:off x="7454838" y="3529859"/>
            <a:ext cx="469193" cy="440101"/>
            <a:chOff x="3997542" y="3008396"/>
            <a:chExt cx="469193" cy="44010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F74A4A72-D55A-45DE-9E7E-BD1E7FA492FB}"/>
                </a:ext>
              </a:extLst>
            </p:cNvPr>
            <p:cNvSpPr/>
            <p:nvPr/>
          </p:nvSpPr>
          <p:spPr>
            <a:xfrm>
              <a:off x="4091482" y="3084032"/>
              <a:ext cx="275208" cy="27742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1C698AB2-AF2E-4122-BCD9-92453CD57226}"/>
                </a:ext>
              </a:extLst>
            </p:cNvPr>
            <p:cNvSpPr/>
            <p:nvPr/>
          </p:nvSpPr>
          <p:spPr>
            <a:xfrm rot="19918593">
              <a:off x="4108257" y="3008396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71AAF631-DF47-4B69-B8C6-26D953D5CB6B}"/>
                </a:ext>
              </a:extLst>
            </p:cNvPr>
            <p:cNvSpPr/>
            <p:nvPr/>
          </p:nvSpPr>
          <p:spPr>
            <a:xfrm rot="1677343">
              <a:off x="4284356" y="300839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1739D56A-BF5B-45D8-AF77-4AF7E580BE31}"/>
                </a:ext>
              </a:extLst>
            </p:cNvPr>
            <p:cNvSpPr/>
            <p:nvPr/>
          </p:nvSpPr>
          <p:spPr>
            <a:xfrm rot="17314186">
              <a:off x="3994879" y="3123195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C833FDBA-A503-436F-9B32-38BCDEF85F97}"/>
                </a:ext>
              </a:extLst>
            </p:cNvPr>
            <p:cNvSpPr/>
            <p:nvPr/>
          </p:nvSpPr>
          <p:spPr>
            <a:xfrm rot="19666559">
              <a:off x="4008842" y="3283778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D758E35A-B76D-4EFF-ADDC-B72B40E9A55E}"/>
                </a:ext>
              </a:extLst>
            </p:cNvPr>
            <p:cNvSpPr/>
            <p:nvPr/>
          </p:nvSpPr>
          <p:spPr>
            <a:xfrm rot="17421571">
              <a:off x="4127331" y="3378400"/>
              <a:ext cx="60957" cy="7923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正方形/長方形 142">
              <a:extLst>
                <a:ext uri="{FF2B5EF4-FFF2-40B4-BE49-F238E27FC236}">
                  <a16:creationId xmlns:a16="http://schemas.microsoft.com/office/drawing/2014/main" id="{888C454C-BB50-4DEC-A0BF-A5299C65195C}"/>
                </a:ext>
              </a:extLst>
            </p:cNvPr>
            <p:cNvSpPr/>
            <p:nvPr/>
          </p:nvSpPr>
          <p:spPr>
            <a:xfrm rot="19680595">
              <a:off x="4290603" y="3374005"/>
              <a:ext cx="73536" cy="631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>
              <a:extLst>
                <a:ext uri="{FF2B5EF4-FFF2-40B4-BE49-F238E27FC236}">
                  <a16:creationId xmlns:a16="http://schemas.microsoft.com/office/drawing/2014/main" id="{FDEA1903-8EB9-46E9-B4C8-CE029E08869B}"/>
                </a:ext>
              </a:extLst>
            </p:cNvPr>
            <p:cNvSpPr/>
            <p:nvPr/>
          </p:nvSpPr>
          <p:spPr>
            <a:xfrm rot="17895465">
              <a:off x="4398047" y="3266941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5002C8D8-8851-4711-9296-DDFA91C2FCDC}"/>
                </a:ext>
              </a:extLst>
            </p:cNvPr>
            <p:cNvSpPr/>
            <p:nvPr/>
          </p:nvSpPr>
          <p:spPr>
            <a:xfrm rot="4045248">
              <a:off x="4392629" y="3114832"/>
              <a:ext cx="71351" cy="660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96071C50-ACC3-4034-8C5F-22901D7C8AD2}"/>
              </a:ext>
            </a:extLst>
          </p:cNvPr>
          <p:cNvSpPr/>
          <p:nvPr/>
        </p:nvSpPr>
        <p:spPr>
          <a:xfrm>
            <a:off x="7582664" y="2881530"/>
            <a:ext cx="995280" cy="91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1C21DE96-C8A2-4E06-8AAE-378915E44CB8}"/>
              </a:ext>
            </a:extLst>
          </p:cNvPr>
          <p:cNvSpPr/>
          <p:nvPr/>
        </p:nvSpPr>
        <p:spPr>
          <a:xfrm>
            <a:off x="7582664" y="4567086"/>
            <a:ext cx="995280" cy="91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06A58287-A267-4361-B70B-8B4C84ADE3C4}"/>
              </a:ext>
            </a:extLst>
          </p:cNvPr>
          <p:cNvSpPr/>
          <p:nvPr/>
        </p:nvSpPr>
        <p:spPr>
          <a:xfrm rot="16200000">
            <a:off x="7735728" y="3718854"/>
            <a:ext cx="1592410" cy="1002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6BCA81C4-8124-4ABC-890E-13E0956AE608}"/>
              </a:ext>
            </a:extLst>
          </p:cNvPr>
          <p:cNvSpPr/>
          <p:nvPr/>
        </p:nvSpPr>
        <p:spPr>
          <a:xfrm>
            <a:off x="7669285" y="3027010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F347EA0F-018E-4D17-9F76-CE1C86F806D3}"/>
              </a:ext>
            </a:extLst>
          </p:cNvPr>
          <p:cNvSpPr/>
          <p:nvPr/>
        </p:nvSpPr>
        <p:spPr>
          <a:xfrm>
            <a:off x="7864183" y="3029327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9E15D7DD-D615-426F-96DA-B9DA58278E01}"/>
              </a:ext>
            </a:extLst>
          </p:cNvPr>
          <p:cNvSpPr/>
          <p:nvPr/>
        </p:nvSpPr>
        <p:spPr>
          <a:xfrm>
            <a:off x="8057161" y="3032642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D0EB1104-38AA-4A32-B6B9-517C80661081}"/>
              </a:ext>
            </a:extLst>
          </p:cNvPr>
          <p:cNvSpPr/>
          <p:nvPr/>
        </p:nvSpPr>
        <p:spPr>
          <a:xfrm>
            <a:off x="8250139" y="3034959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75E2BC33-D107-4F99-B761-C4F257C3DB98}"/>
              </a:ext>
            </a:extLst>
          </p:cNvPr>
          <p:cNvSpPr/>
          <p:nvPr/>
        </p:nvSpPr>
        <p:spPr>
          <a:xfrm>
            <a:off x="7684332" y="4448533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6E5B2935-AC2C-498B-A739-B6E9A1E224EE}"/>
              </a:ext>
            </a:extLst>
          </p:cNvPr>
          <p:cNvSpPr/>
          <p:nvPr/>
        </p:nvSpPr>
        <p:spPr>
          <a:xfrm>
            <a:off x="7873710" y="4451722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166F5DB-FA1B-4A69-AF04-423E3D113140}"/>
              </a:ext>
            </a:extLst>
          </p:cNvPr>
          <p:cNvSpPr/>
          <p:nvPr/>
        </p:nvSpPr>
        <p:spPr>
          <a:xfrm>
            <a:off x="8057161" y="4453937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AC1A83D7-4B00-4992-B718-71F8B97D9941}"/>
              </a:ext>
            </a:extLst>
          </p:cNvPr>
          <p:cNvSpPr/>
          <p:nvPr/>
        </p:nvSpPr>
        <p:spPr>
          <a:xfrm>
            <a:off x="8248810" y="4451101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3EF3FCC9-B759-4659-B331-5883FAE758AA}"/>
              </a:ext>
            </a:extLst>
          </p:cNvPr>
          <p:cNvSpPr/>
          <p:nvPr/>
        </p:nvSpPr>
        <p:spPr>
          <a:xfrm rot="5400000">
            <a:off x="8347162" y="3177191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B31DBB21-306C-4C17-B26B-905C574F4C95}"/>
              </a:ext>
            </a:extLst>
          </p:cNvPr>
          <p:cNvSpPr/>
          <p:nvPr/>
        </p:nvSpPr>
        <p:spPr>
          <a:xfrm rot="5400000">
            <a:off x="8347162" y="3345829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8783C9B6-A09B-42B1-B7D2-588FCCD28275}"/>
              </a:ext>
            </a:extLst>
          </p:cNvPr>
          <p:cNvSpPr/>
          <p:nvPr/>
        </p:nvSpPr>
        <p:spPr>
          <a:xfrm rot="5400000">
            <a:off x="8347162" y="3506871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2A9E0448-B92F-40FF-9D66-9C3EA786F6C1}"/>
              </a:ext>
            </a:extLst>
          </p:cNvPr>
          <p:cNvSpPr/>
          <p:nvPr/>
        </p:nvSpPr>
        <p:spPr>
          <a:xfrm rot="5400000">
            <a:off x="8347161" y="3664386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A8A909DA-0FE7-45AA-8F4E-4C4D3A38D930}"/>
              </a:ext>
            </a:extLst>
          </p:cNvPr>
          <p:cNvSpPr/>
          <p:nvPr/>
        </p:nvSpPr>
        <p:spPr>
          <a:xfrm rot="5400000">
            <a:off x="8344644" y="3823886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07462659-1CE1-4652-BF78-2E8412E87C4D}"/>
              </a:ext>
            </a:extLst>
          </p:cNvPr>
          <p:cNvSpPr/>
          <p:nvPr/>
        </p:nvSpPr>
        <p:spPr>
          <a:xfrm rot="5400000">
            <a:off x="8344940" y="4154597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271D21C0-D933-4049-899B-B362F506A7C8}"/>
              </a:ext>
            </a:extLst>
          </p:cNvPr>
          <p:cNvSpPr/>
          <p:nvPr/>
        </p:nvSpPr>
        <p:spPr>
          <a:xfrm rot="5400000">
            <a:off x="8343849" y="3994698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400319E8-BA9B-4259-AE0D-16B6AA4E1338}"/>
              </a:ext>
            </a:extLst>
          </p:cNvPr>
          <p:cNvSpPr/>
          <p:nvPr/>
        </p:nvSpPr>
        <p:spPr>
          <a:xfrm rot="5400000">
            <a:off x="8343073" y="4315483"/>
            <a:ext cx="70385" cy="55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55AAB3-A083-4067-BF91-AD369A549802}"/>
              </a:ext>
            </a:extLst>
          </p:cNvPr>
          <p:cNvSpPr txBox="1"/>
          <p:nvPr/>
        </p:nvSpPr>
        <p:spPr>
          <a:xfrm>
            <a:off x="1927029" y="976108"/>
            <a:ext cx="889336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/>
              <a:t>　学生（特に国試前）の学習スペース（学習棟様機能を整備）</a:t>
            </a:r>
            <a:endParaRPr kumimoji="1" lang="ja-JP" altLang="en-US" sz="24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AFF73E3-216E-4689-BA71-BB07CBF96B25}"/>
              </a:ext>
            </a:extLst>
          </p:cNvPr>
          <p:cNvCxnSpPr>
            <a:cxnSpLocks/>
          </p:cNvCxnSpPr>
          <p:nvPr/>
        </p:nvCxnSpPr>
        <p:spPr>
          <a:xfrm>
            <a:off x="6484435" y="1437773"/>
            <a:ext cx="1" cy="143777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CAAE2C7-4155-4A11-A17D-515768D614A0}"/>
              </a:ext>
            </a:extLst>
          </p:cNvPr>
          <p:cNvSpPr/>
          <p:nvPr/>
        </p:nvSpPr>
        <p:spPr>
          <a:xfrm>
            <a:off x="3506914" y="3292818"/>
            <a:ext cx="73463" cy="1009603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420DAFF-F8F4-47A4-8297-41B89FEDC99C}"/>
              </a:ext>
            </a:extLst>
          </p:cNvPr>
          <p:cNvCxnSpPr>
            <a:cxnSpLocks/>
          </p:cNvCxnSpPr>
          <p:nvPr/>
        </p:nvCxnSpPr>
        <p:spPr>
          <a:xfrm>
            <a:off x="2916543" y="3650728"/>
            <a:ext cx="563137" cy="871"/>
          </a:xfrm>
          <a:prstGeom prst="straightConnector1">
            <a:avLst/>
          </a:prstGeom>
          <a:ln w="57150">
            <a:solidFill>
              <a:srgbClr val="99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50C9CC16-DB62-42D0-B1E1-A26ABF54E79E}"/>
              </a:ext>
            </a:extLst>
          </p:cNvPr>
          <p:cNvCxnSpPr>
            <a:cxnSpLocks/>
          </p:cNvCxnSpPr>
          <p:nvPr/>
        </p:nvCxnSpPr>
        <p:spPr>
          <a:xfrm flipV="1">
            <a:off x="2926021" y="1977319"/>
            <a:ext cx="0" cy="169938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8E8FEE2-CF0E-44D8-9588-CE081DA74B7C}"/>
              </a:ext>
            </a:extLst>
          </p:cNvPr>
          <p:cNvSpPr txBox="1"/>
          <p:nvPr/>
        </p:nvSpPr>
        <p:spPr>
          <a:xfrm>
            <a:off x="1927030" y="1535431"/>
            <a:ext cx="20075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寄付銘板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2510A6-5FFA-0C44-9C53-689B396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5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3F78BC-414A-4F3F-BD4A-49C572EF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19074"/>
            <a:ext cx="8172451" cy="521017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B9F054-BD4C-4094-AFDE-8A6ABAC82E75}"/>
              </a:ext>
            </a:extLst>
          </p:cNvPr>
          <p:cNvSpPr/>
          <p:nvPr/>
        </p:nvSpPr>
        <p:spPr>
          <a:xfrm>
            <a:off x="5504802" y="3044533"/>
            <a:ext cx="3338513" cy="1864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AFB77B3-188C-409B-9144-7A6DEA3A6A0D}"/>
              </a:ext>
            </a:extLst>
          </p:cNvPr>
          <p:cNvGrpSpPr/>
          <p:nvPr/>
        </p:nvGrpSpPr>
        <p:grpSpPr>
          <a:xfrm>
            <a:off x="5752730" y="3151573"/>
            <a:ext cx="482359" cy="378041"/>
            <a:chOff x="5761608" y="3355759"/>
            <a:chExt cx="482359" cy="37804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DC7D882-9914-4BAC-8EFD-0B62389458AC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953D720-41C5-4749-9156-1F577383C484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D11FAC-C384-4C80-973B-4488FFD2BBA9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4495AFB-2AA3-4D1D-9B42-AE8270A685E0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6A9831C-6E0D-4F76-BAE5-02F65F53607D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464B577-420F-43FD-A6F8-7C4C662AF9B2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E00E603-CC9C-4B56-930B-CD6BA09764E2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7FC629F-053C-4756-B299-D9B9C077E973}"/>
              </a:ext>
            </a:extLst>
          </p:cNvPr>
          <p:cNvGrpSpPr/>
          <p:nvPr/>
        </p:nvGrpSpPr>
        <p:grpSpPr>
          <a:xfrm>
            <a:off x="5752730" y="3771298"/>
            <a:ext cx="482359" cy="378041"/>
            <a:chOff x="5761608" y="3355759"/>
            <a:chExt cx="482359" cy="378041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02DB820-2096-4842-8BFB-339707F96C11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F1788D9-0DA2-49C9-812D-3FD583FA8A48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DEBD714-A7BB-4168-BAB6-5C970D2E3016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07981E3-D899-493D-A91F-5CD5BF6DB902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8EB9EAA-9480-4BBE-A7A3-1FC06C8EF6FA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8225392-D280-488D-9982-CF927ADCE224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BF06625-BEE6-4B29-A889-4507931AED66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6C13032-741E-471D-896E-104967E253BE}"/>
              </a:ext>
            </a:extLst>
          </p:cNvPr>
          <p:cNvGrpSpPr/>
          <p:nvPr/>
        </p:nvGrpSpPr>
        <p:grpSpPr>
          <a:xfrm>
            <a:off x="5755694" y="4402215"/>
            <a:ext cx="482359" cy="378041"/>
            <a:chOff x="5761608" y="3355759"/>
            <a:chExt cx="482359" cy="37804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96AA3C9-A3EF-4621-9446-0EC4249AFC46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E9951FE-0445-4C64-8703-17F2BC28CE16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379043B-A2ED-4FEB-8B3E-066C75EF7C36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5464B65-31E4-46E2-8471-C7204A66632E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6C0F427-F165-4884-9CF9-A184573CDAD5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7597E51-4199-42C8-A6C8-1E49A4E16D75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7631B1F-4CC5-4046-AF98-1D0769726D38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BC00CF6-4339-461D-A42A-01A972CBCC4E}"/>
              </a:ext>
            </a:extLst>
          </p:cNvPr>
          <p:cNvGrpSpPr/>
          <p:nvPr/>
        </p:nvGrpSpPr>
        <p:grpSpPr>
          <a:xfrm>
            <a:off x="6544895" y="3151573"/>
            <a:ext cx="482359" cy="378041"/>
            <a:chOff x="5761608" y="3355759"/>
            <a:chExt cx="482359" cy="378041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B52545E7-9342-42BE-8580-AD08E2AB8F39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307A0903-06DA-452B-AF47-D96AB7FA7DEE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35A9420-16A8-47CB-B0A4-D484A30D32BB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DB8DA82-6A86-4866-9D31-39CFDD7A7EBA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3AB41EC-6F0C-4425-BF19-3F9704EC8663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4A05E1CA-F7E8-42D6-8970-0C4867C89CC0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4E6413C-9B7D-45D5-ADF4-0DBBDBB62E7C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9DB8481-B04F-48C1-AA20-594A8E9FCFB6}"/>
              </a:ext>
            </a:extLst>
          </p:cNvPr>
          <p:cNvGrpSpPr/>
          <p:nvPr/>
        </p:nvGrpSpPr>
        <p:grpSpPr>
          <a:xfrm>
            <a:off x="6544895" y="3772545"/>
            <a:ext cx="482359" cy="378041"/>
            <a:chOff x="5761608" y="3355759"/>
            <a:chExt cx="482359" cy="378041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715A936F-DAEB-481D-B269-6384F4BA9621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FFFBD95-C606-43D3-A28F-523194B9BAFA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D1016F0-80E2-4C2C-98F6-665C0ADFA1C1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74AC5D2-A459-4BC7-AEE8-EE1339237C1D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FD2ED393-83BA-485F-96F9-441C2976F8C3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8BB74E9D-DCA1-453B-8E4A-24B183F52E27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E37440D-BEAF-415C-9117-BE7223179C8D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57F9E0BF-C81A-46A4-B510-D90162E64D97}"/>
              </a:ext>
            </a:extLst>
          </p:cNvPr>
          <p:cNvGrpSpPr/>
          <p:nvPr/>
        </p:nvGrpSpPr>
        <p:grpSpPr>
          <a:xfrm>
            <a:off x="6541932" y="4388704"/>
            <a:ext cx="482359" cy="378041"/>
            <a:chOff x="5761608" y="3355759"/>
            <a:chExt cx="482359" cy="378041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919CBA90-DFCF-4690-BE0A-A737F206DDCF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BB8AACF-4D73-4868-B26C-3A29BDA8CAD0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084FA450-372F-4C1A-8113-4CE9A8EE743A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4774EE7-46E7-426B-BB41-63550B728D83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E433BD5-4DB1-4A08-8D09-AA9D42EEA4AB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EADF3F52-F533-4059-B558-955CCE35C2E5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7A2AF41-CA31-4658-A31D-456C622C5900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633794E-CDDD-4B4D-9C33-C7DB5A4CF29D}"/>
              </a:ext>
            </a:extLst>
          </p:cNvPr>
          <p:cNvGrpSpPr/>
          <p:nvPr/>
        </p:nvGrpSpPr>
        <p:grpSpPr>
          <a:xfrm>
            <a:off x="7319305" y="3146376"/>
            <a:ext cx="482359" cy="378041"/>
            <a:chOff x="5761608" y="3355759"/>
            <a:chExt cx="482359" cy="378041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D9AAB550-E6E4-4E6A-B014-8E6A16656C7E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4F0A2E79-0F38-4D0A-9781-F865FD2B6D98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B3AECBB-0E28-43DE-8963-5E4B2EE2161B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F54F158-2657-4E4F-AC14-DB61CCD1BBE5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00EEF23-4846-4D53-8962-588C72EF4DC7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22049C6-F173-48D9-948A-CA6B3C329E15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E70C15D-701A-4136-8C0D-69B911B96085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AD0DDC18-921D-4803-B31B-3F34544FF78E}"/>
              </a:ext>
            </a:extLst>
          </p:cNvPr>
          <p:cNvGrpSpPr/>
          <p:nvPr/>
        </p:nvGrpSpPr>
        <p:grpSpPr>
          <a:xfrm>
            <a:off x="7319305" y="3766101"/>
            <a:ext cx="482359" cy="378041"/>
            <a:chOff x="5761608" y="3355759"/>
            <a:chExt cx="482359" cy="378041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64056764-5673-42A2-AF7D-30769C588678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6064B4D-DB7D-4057-97DD-A68F2496DDDA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2F06D440-F84B-4E52-9ACF-62B1ACA14291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75BA0826-D2AA-449C-97DD-4A27C486F99B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71ECB356-49BE-429E-90A2-A1927DE10EDB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9A30AC8-1A6E-4D42-9BCD-F89E35B95D8E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5AE23B18-F541-4D0B-A75A-EE25F94C3E6C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802F57B-64BE-46D2-837E-9479EF698D84}"/>
              </a:ext>
            </a:extLst>
          </p:cNvPr>
          <p:cNvGrpSpPr/>
          <p:nvPr/>
        </p:nvGrpSpPr>
        <p:grpSpPr>
          <a:xfrm>
            <a:off x="7322269" y="4397018"/>
            <a:ext cx="482359" cy="378041"/>
            <a:chOff x="5761608" y="3355759"/>
            <a:chExt cx="482359" cy="378041"/>
          </a:xfrm>
        </p:grpSpPr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BB0BFA36-74BB-4EB2-AD6A-B9AD79FB17AF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30AB70C8-A065-44CE-B888-2450A373F6A9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4F49410-E210-4B2A-BEF0-42217F324DA5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7AD0AA0-7032-477D-811D-AE6CD8E0CD32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290DD4FE-9838-4507-BD45-F0723CB6D53D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C08DDFD9-8E91-413D-AA75-9438B45213B8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193D6322-66D2-4EAB-9331-1F11DA793BCB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CF1E60E2-6693-4298-8106-14AA9F89EEF6}"/>
              </a:ext>
            </a:extLst>
          </p:cNvPr>
          <p:cNvGrpSpPr/>
          <p:nvPr/>
        </p:nvGrpSpPr>
        <p:grpSpPr>
          <a:xfrm>
            <a:off x="8112498" y="3143028"/>
            <a:ext cx="482359" cy="378041"/>
            <a:chOff x="5761608" y="3355759"/>
            <a:chExt cx="482359" cy="378041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DFA0BE04-A49D-4B55-9855-D8900575B15F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6BB147FB-C151-494C-AB19-78C9AB635FBF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823AAEE4-39E5-40EB-8EED-6EC5EFDDFDEC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BA7FD19F-4F6D-4077-8359-8F0B18F0C370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A8AC2F9B-4170-4D53-8003-37BD4ED38DB4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5BB2D3D-DA5B-43BD-B923-2B4B4876E149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C1DEA23F-1183-467D-8F55-CFD1F40DD5FA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BDB14F0A-C753-479F-B51A-C7D4EE827D45}"/>
              </a:ext>
            </a:extLst>
          </p:cNvPr>
          <p:cNvGrpSpPr/>
          <p:nvPr/>
        </p:nvGrpSpPr>
        <p:grpSpPr>
          <a:xfrm>
            <a:off x="8112498" y="3762753"/>
            <a:ext cx="482359" cy="378041"/>
            <a:chOff x="5761608" y="3355759"/>
            <a:chExt cx="482359" cy="378041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DAF9BBCB-893A-4E74-AE19-96101984B195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3DE875D0-49CC-4D61-AAAD-A917C0EB2D71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6523EE59-79C8-44D4-9A2F-85F52F114B27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FCD606F2-9D72-4110-999E-CD6ED8EA5D28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291D47D6-C0F6-4004-9638-9A24BA758965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900B5B70-751D-494C-BC7F-86BEA1BE60B1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B42C329B-18E4-4C0E-800C-F49B9E4CCB14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1E783D4-232C-4E6C-80A0-3740A975F5F2}"/>
              </a:ext>
            </a:extLst>
          </p:cNvPr>
          <p:cNvGrpSpPr/>
          <p:nvPr/>
        </p:nvGrpSpPr>
        <p:grpSpPr>
          <a:xfrm>
            <a:off x="8115462" y="4393670"/>
            <a:ext cx="482359" cy="378041"/>
            <a:chOff x="5761608" y="3355759"/>
            <a:chExt cx="482359" cy="378041"/>
          </a:xfrm>
        </p:grpSpPr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0118294F-DBAC-4E96-A3EE-8C2633BE4FD2}"/>
                </a:ext>
              </a:extLst>
            </p:cNvPr>
            <p:cNvSpPr/>
            <p:nvPr/>
          </p:nvSpPr>
          <p:spPr>
            <a:xfrm>
              <a:off x="5903650" y="3355759"/>
              <a:ext cx="192350" cy="3780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EF7A51D1-5FD9-4528-8BFE-36C6C782A0B0}"/>
                </a:ext>
              </a:extLst>
            </p:cNvPr>
            <p:cNvSpPr/>
            <p:nvPr/>
          </p:nvSpPr>
          <p:spPr>
            <a:xfrm>
              <a:off x="5761608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75EF7BB5-DAC2-4FAA-8EA7-86169E70D316}"/>
                </a:ext>
              </a:extLst>
            </p:cNvPr>
            <p:cNvSpPr/>
            <p:nvPr/>
          </p:nvSpPr>
          <p:spPr>
            <a:xfrm>
              <a:off x="5763083" y="3499281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5E053D57-2D9D-4843-8755-6FF80D34729A}"/>
                </a:ext>
              </a:extLst>
            </p:cNvPr>
            <p:cNvSpPr/>
            <p:nvPr/>
          </p:nvSpPr>
          <p:spPr>
            <a:xfrm>
              <a:off x="576455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5D0586DB-6C7A-4DEB-8AE3-E29DAAAF6783}"/>
                </a:ext>
              </a:extLst>
            </p:cNvPr>
            <p:cNvSpPr/>
            <p:nvPr/>
          </p:nvSpPr>
          <p:spPr>
            <a:xfrm>
              <a:off x="6164067" y="3355759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3A23F2AB-8095-4236-89C6-489B2BFDDFED}"/>
                </a:ext>
              </a:extLst>
            </p:cNvPr>
            <p:cNvSpPr/>
            <p:nvPr/>
          </p:nvSpPr>
          <p:spPr>
            <a:xfrm>
              <a:off x="6164067" y="3494468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CF2B4376-F894-489C-AC71-D0E18E263245}"/>
                </a:ext>
              </a:extLst>
            </p:cNvPr>
            <p:cNvSpPr/>
            <p:nvPr/>
          </p:nvSpPr>
          <p:spPr>
            <a:xfrm>
              <a:off x="6164067" y="3642803"/>
              <a:ext cx="79900" cy="9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557028A-DDE4-42B5-BC15-C7851B1BB4F5}"/>
              </a:ext>
            </a:extLst>
          </p:cNvPr>
          <p:cNvSpPr txBox="1"/>
          <p:nvPr/>
        </p:nvSpPr>
        <p:spPr>
          <a:xfrm>
            <a:off x="3629894" y="3968004"/>
            <a:ext cx="1029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医学部同窓会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C38CDD1D-DD9C-4717-9A6C-BC0BF6263D72}"/>
              </a:ext>
            </a:extLst>
          </p:cNvPr>
          <p:cNvSpPr txBox="1"/>
          <p:nvPr/>
        </p:nvSpPr>
        <p:spPr>
          <a:xfrm>
            <a:off x="1757015" y="1065836"/>
            <a:ext cx="817244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+mn-ea"/>
              </a:rPr>
              <a:t>看護学科・</a:t>
            </a:r>
            <a:r>
              <a:rPr kumimoji="1" lang="ja-JP" altLang="en-US" sz="2400">
                <a:latin typeface="+mn-ea"/>
              </a:rPr>
              <a:t>医学科生</a:t>
            </a:r>
            <a:r>
              <a:rPr kumimoji="1" lang="ja-JP" altLang="en-US" sz="2400" dirty="0">
                <a:latin typeface="+mn-ea"/>
              </a:rPr>
              <a:t>の自由学習スペース</a:t>
            </a:r>
            <a:endParaRPr kumimoji="1" lang="en-US" altLang="ja-JP" sz="2400" dirty="0">
              <a:latin typeface="+mn-ea"/>
            </a:endParaRPr>
          </a:p>
          <a:p>
            <a:pPr algn="ctr"/>
            <a:r>
              <a:rPr lang="ja-JP" altLang="en-US" sz="2400">
                <a:latin typeface="+mn-ea"/>
              </a:rPr>
              <a:t>教職員・同窓生のセミナース・会議ペース</a:t>
            </a:r>
            <a:r>
              <a:rPr lang="ja-JP" altLang="en-US" sz="2400" dirty="0">
                <a:latin typeface="+mn-ea"/>
              </a:rPr>
              <a:t>にも転用可能</a:t>
            </a:r>
            <a:endParaRPr kumimoji="1" lang="en-US" altLang="ja-JP" sz="2400" dirty="0">
              <a:latin typeface="+mn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FFE6F3FC-FC72-4E46-95E9-4AEE1F26F9CC}"/>
              </a:ext>
            </a:extLst>
          </p:cNvPr>
          <p:cNvSpPr txBox="1"/>
          <p:nvPr/>
        </p:nvSpPr>
        <p:spPr>
          <a:xfrm>
            <a:off x="3843119" y="2430376"/>
            <a:ext cx="28408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個室ワーキングスペース</a:t>
            </a: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4320460D-9DF2-4205-AB09-22BF25C7C344}"/>
              </a:ext>
            </a:extLst>
          </p:cNvPr>
          <p:cNvCxnSpPr>
            <a:cxnSpLocks/>
          </p:cNvCxnSpPr>
          <p:nvPr/>
        </p:nvCxnSpPr>
        <p:spPr>
          <a:xfrm>
            <a:off x="4802819" y="2791657"/>
            <a:ext cx="0" cy="25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5C6D5684-0477-4802-97C4-56428B13395E}"/>
              </a:ext>
            </a:extLst>
          </p:cNvPr>
          <p:cNvCxnSpPr>
            <a:cxnSpLocks/>
          </p:cNvCxnSpPr>
          <p:nvPr/>
        </p:nvCxnSpPr>
        <p:spPr>
          <a:xfrm>
            <a:off x="5254668" y="2790830"/>
            <a:ext cx="0" cy="2528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FD2CFEFF-D418-44E7-B020-057991271976}"/>
              </a:ext>
            </a:extLst>
          </p:cNvPr>
          <p:cNvCxnSpPr/>
          <p:nvPr/>
        </p:nvCxnSpPr>
        <p:spPr>
          <a:xfrm>
            <a:off x="7174058" y="1896833"/>
            <a:ext cx="0" cy="11468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31E49125-4EA9-4EF1-96E6-140EF6850116}"/>
              </a:ext>
            </a:extLst>
          </p:cNvPr>
          <p:cNvSpPr/>
          <p:nvPr/>
        </p:nvSpPr>
        <p:spPr>
          <a:xfrm flipH="1">
            <a:off x="4528941" y="3992459"/>
            <a:ext cx="51937" cy="5532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9FA31A57-593D-46AD-99A2-ADD2D969C223}"/>
              </a:ext>
            </a:extLst>
          </p:cNvPr>
          <p:cNvCxnSpPr>
            <a:cxnSpLocks/>
          </p:cNvCxnSpPr>
          <p:nvPr/>
        </p:nvCxnSpPr>
        <p:spPr>
          <a:xfrm flipH="1">
            <a:off x="4617865" y="4267232"/>
            <a:ext cx="18495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83E4F898-A7A2-4084-9C05-05D3177C1E44}"/>
              </a:ext>
            </a:extLst>
          </p:cNvPr>
          <p:cNvCxnSpPr/>
          <p:nvPr/>
        </p:nvCxnSpPr>
        <p:spPr>
          <a:xfrm>
            <a:off x="4802819" y="4257432"/>
            <a:ext cx="0" cy="12822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EA39013C-BEA7-4EAA-9B29-3408D1153ED2}"/>
              </a:ext>
            </a:extLst>
          </p:cNvPr>
          <p:cNvSpPr txBox="1"/>
          <p:nvPr/>
        </p:nvSpPr>
        <p:spPr>
          <a:xfrm>
            <a:off x="3917372" y="5556142"/>
            <a:ext cx="19152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デジタル掲示板</a:t>
            </a:r>
          </a:p>
        </p:txBody>
      </p:sp>
      <p:sp>
        <p:nvSpPr>
          <p:cNvPr id="76" name="日付プレースホルダー 75">
            <a:extLst>
              <a:ext uri="{FF2B5EF4-FFF2-40B4-BE49-F238E27FC236}">
                <a16:creationId xmlns:a16="http://schemas.microsoft.com/office/drawing/2014/main" id="{BCF1DF2A-8BFC-F740-9E44-3430AB4B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8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B6C8EC-1014-4FA0-98DF-C80D912686B5}"/>
              </a:ext>
            </a:extLst>
          </p:cNvPr>
          <p:cNvSpPr txBox="1"/>
          <p:nvPr/>
        </p:nvSpPr>
        <p:spPr>
          <a:xfrm>
            <a:off x="2209800" y="630911"/>
            <a:ext cx="941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建設には残り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6000" b="1">
                <a:solidFill>
                  <a:srgbClr val="FF0000"/>
                </a:solidFill>
              </a:rPr>
              <a:t>千万円</a:t>
            </a:r>
            <a:r>
              <a:rPr kumimoji="1" lang="ja-JP" altLang="en-US" sz="4000" b="1"/>
              <a:t>が必要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232D85-CF0A-496A-A8EE-1F0AAFE2D3BB}"/>
              </a:ext>
            </a:extLst>
          </p:cNvPr>
          <p:cNvSpPr txBox="1"/>
          <p:nvPr/>
        </p:nvSpPr>
        <p:spPr>
          <a:xfrm>
            <a:off x="763732" y="2150918"/>
            <a:ext cx="11280454" cy="390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まだご寄付頂いてない同窓会員の皆様、是非ご協力ください。</a:t>
            </a:r>
            <a:endParaRPr kumimoji="1"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個人で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10 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万円以上ご寄附をいただいた方には、お名前を銘板に掲示させていただきます。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50 </a:t>
            </a:r>
            <a:r>
              <a:rPr lang="zh-TW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周年記念事業寄付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は、寄附金税額控除の対象です。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以下の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HP,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右の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QR</a:t>
            </a:r>
            <a:r>
              <a:rPr lang="ja-JP" altLang="en-US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よりオンライン決済が可能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です。　　</a:t>
            </a:r>
            <a:endParaRPr lang="en-US" altLang="ja-JP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　　　　　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https://www.m.ehime-u.ac.jp/50th-anniversary/</a:t>
            </a:r>
            <a:endParaRPr kumimoji="1" lang="ja-JP" altLang="en-US" sz="28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76D302-CB77-405E-B8F5-2655E0DB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37" y="4712095"/>
            <a:ext cx="1599826" cy="1348740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E374B8-00A4-D14C-98AF-789D964E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1591A66-D877-49CE-A37B-F3A9D9BF1888}"/>
              </a:ext>
            </a:extLst>
          </p:cNvPr>
          <p:cNvSpPr txBox="1"/>
          <p:nvPr/>
        </p:nvSpPr>
        <p:spPr>
          <a:xfrm>
            <a:off x="1497934" y="5438705"/>
            <a:ext cx="48609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期待効果：自ら学</a:t>
            </a:r>
            <a:r>
              <a:rPr lang="ja-JP" altLang="en-US" sz="1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び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考え成長する医看護学生を育てる！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7EC87E-3F2E-4334-9643-E5E84660547C}"/>
              </a:ext>
            </a:extLst>
          </p:cNvPr>
          <p:cNvSpPr txBox="1"/>
          <p:nvPr/>
        </p:nvSpPr>
        <p:spPr>
          <a:xfrm>
            <a:off x="6406605" y="5440521"/>
            <a:ext cx="4113146" cy="305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期待効果：文武両道の全人的な医療人を育てる！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69" y="4429553"/>
            <a:ext cx="918724" cy="9187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0" y="4366930"/>
            <a:ext cx="1073590" cy="10735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61" y="4361696"/>
            <a:ext cx="1294082" cy="1094993"/>
          </a:xfrm>
          <a:prstGeom prst="rect">
            <a:avLst/>
          </a:prstGeom>
        </p:spPr>
      </p:pic>
      <p:pic>
        <p:nvPicPr>
          <p:cNvPr id="4" name="図 74">
            <a:extLst>
              <a:ext uri="{FF2B5EF4-FFF2-40B4-BE49-F238E27FC236}">
                <a16:creationId xmlns:a16="http://schemas.microsoft.com/office/drawing/2014/main" id="{2D7CE4A6-C83B-4E8E-B544-9683CFA6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71" y="-56914"/>
            <a:ext cx="1275599" cy="127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8">
            <a:extLst>
              <a:ext uri="{FF2B5EF4-FFF2-40B4-BE49-F238E27FC236}">
                <a16:creationId xmlns:a16="http://schemas.microsoft.com/office/drawing/2014/main" id="{5F149D52-1C59-48CC-91A3-B05A8E1B9A6D}"/>
              </a:ext>
            </a:extLst>
          </p:cNvPr>
          <p:cNvSpPr txBox="1">
            <a:spLocks/>
          </p:cNvSpPr>
          <p:nvPr/>
        </p:nvSpPr>
        <p:spPr>
          <a:xfrm>
            <a:off x="2494771" y="158239"/>
            <a:ext cx="8440987" cy="4413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愛媛大学医学部創立</a:t>
            </a:r>
            <a:r>
              <a:rPr lang="en-US" altLang="ja-JP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50</a:t>
            </a:r>
            <a:r>
              <a:rPr lang="ja-JP" alt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周年記念事業へのご寄附のお願い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5525A22-06F1-4881-922E-F2B7D0D62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500" y="5894423"/>
            <a:ext cx="814919" cy="810589"/>
          </a:xfrm>
          <a:prstGeom prst="rect">
            <a:avLst/>
          </a:prstGeom>
        </p:spPr>
      </p:pic>
      <p:sp>
        <p:nvSpPr>
          <p:cNvPr id="10" name="角丸四角形吹き出し 28">
            <a:extLst>
              <a:ext uri="{FF2B5EF4-FFF2-40B4-BE49-F238E27FC236}">
                <a16:creationId xmlns:a16="http://schemas.microsoft.com/office/drawing/2014/main" id="{5B322AD1-70D1-43C9-94B3-702291AB422D}"/>
              </a:ext>
            </a:extLst>
          </p:cNvPr>
          <p:cNvSpPr/>
          <p:nvPr/>
        </p:nvSpPr>
        <p:spPr>
          <a:xfrm>
            <a:off x="8056003" y="5970491"/>
            <a:ext cx="1783977" cy="641088"/>
          </a:xfrm>
          <a:prstGeom prst="wedgeRoundRectCallout">
            <a:avLst>
              <a:gd name="adj1" fmla="val 68343"/>
              <a:gd name="adj2" fmla="val 47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</a:rPr>
              <a:t>オンライン決済可能</a:t>
            </a:r>
          </a:p>
          <a:p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</a:rPr>
              <a:t>ご寄附はこちらから</a:t>
            </a:r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</a:t>
            </a:r>
            <a:endParaRPr lang="en-US" altLang="ja-JP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ZWAdobeF" pitchFamily="2" charset="0"/>
              <a:sym typeface="Wingdings" panose="05000000000000000000" pitchFamily="2" charset="2"/>
            </a:endParaRPr>
          </a:p>
        </p:txBody>
      </p:sp>
      <p:pic>
        <p:nvPicPr>
          <p:cNvPr id="12" name="図 3">
            <a:extLst>
              <a:ext uri="{FF2B5EF4-FFF2-40B4-BE49-F238E27FC236}">
                <a16:creationId xmlns:a16="http://schemas.microsoft.com/office/drawing/2014/main" id="{D0C27781-092D-4F29-A1E1-9F4D82A8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72" y="5829812"/>
            <a:ext cx="1474635" cy="8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吹き出し 28">
            <a:extLst>
              <a:ext uri="{FF2B5EF4-FFF2-40B4-BE49-F238E27FC236}">
                <a16:creationId xmlns:a16="http://schemas.microsoft.com/office/drawing/2014/main" id="{6DF09BC9-B8B1-43FC-B5E8-540AECBDCE66}"/>
              </a:ext>
            </a:extLst>
          </p:cNvPr>
          <p:cNvSpPr/>
          <p:nvPr/>
        </p:nvSpPr>
        <p:spPr>
          <a:xfrm>
            <a:off x="2997482" y="5966405"/>
            <a:ext cx="1783978" cy="641088"/>
          </a:xfrm>
          <a:prstGeom prst="wedgeRoundRectCallout">
            <a:avLst>
              <a:gd name="adj1" fmla="val -71355"/>
              <a:gd name="adj2" fmla="val 47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</a:rPr>
              <a:t>銘板にご芳名を掲示</a:t>
            </a:r>
            <a:endParaRPr lang="en-US" altLang="ja-JP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ZWAdobeF" pitchFamily="2" charset="0"/>
            </a:endParaRPr>
          </a:p>
          <a:p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 個人：</a:t>
            </a:r>
            <a:r>
              <a:rPr lang="en-US" altLang="ja-JP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10</a:t>
            </a:r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万円以上</a:t>
            </a:r>
            <a:endParaRPr lang="en-US" altLang="ja-JP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ZWAdobeF" pitchFamily="2" charset="0"/>
              <a:sym typeface="Wingdings" panose="05000000000000000000" pitchFamily="2" charset="2"/>
            </a:endParaRPr>
          </a:p>
          <a:p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 法人：</a:t>
            </a:r>
            <a:r>
              <a:rPr lang="en-US" altLang="ja-JP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50</a:t>
            </a:r>
            <a:r>
              <a:rPr lang="ja-JP" alt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ZWAdobeF" pitchFamily="2" charset="0"/>
                <a:sym typeface="Wingdings" panose="05000000000000000000" pitchFamily="2" charset="2"/>
              </a:rPr>
              <a:t>万円以上</a:t>
            </a:r>
            <a:endParaRPr lang="en-US" altLang="ja-JP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ZWAdobeF" pitchFamily="2" charset="0"/>
              <a:sym typeface="Wingdings" panose="05000000000000000000" pitchFamily="2" charset="2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F1F941-B738-4C0D-9162-574034C429C3}"/>
              </a:ext>
            </a:extLst>
          </p:cNvPr>
          <p:cNvSpPr/>
          <p:nvPr/>
        </p:nvSpPr>
        <p:spPr>
          <a:xfrm>
            <a:off x="4800339" y="6183152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ご寄附は</a:t>
            </a:r>
            <a:r>
              <a:rPr lang="ja-JP" altLang="ja-JP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寄附金控除の対象</a:t>
            </a:r>
            <a:r>
              <a:rPr lang="ja-JP" altLang="en-US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となります。</a:t>
            </a:r>
            <a:endParaRPr lang="ja-JP" altLang="en-US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B13559-21AD-43C7-B075-FDA2F075EC60}"/>
              </a:ext>
            </a:extLst>
          </p:cNvPr>
          <p:cNvSpPr txBox="1"/>
          <p:nvPr/>
        </p:nvSpPr>
        <p:spPr>
          <a:xfrm>
            <a:off x="3581400" y="560831"/>
            <a:ext cx="610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事業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内容：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学生の学習、課外活動環境整備事業＆人材育成事業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303E528-A4D6-4C8E-BD1F-5ADF725A4569}"/>
              </a:ext>
            </a:extLst>
          </p:cNvPr>
          <p:cNvSpPr/>
          <p:nvPr/>
        </p:nvSpPr>
        <p:spPr>
          <a:xfrm>
            <a:off x="1422804" y="4215021"/>
            <a:ext cx="4637032" cy="157152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CDB03AB-24BD-4FC3-B97C-E31CF1399D83}"/>
              </a:ext>
            </a:extLst>
          </p:cNvPr>
          <p:cNvSpPr/>
          <p:nvPr/>
        </p:nvSpPr>
        <p:spPr>
          <a:xfrm>
            <a:off x="6201323" y="4215021"/>
            <a:ext cx="4523069" cy="157152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A60FE287-42D5-4A2E-8763-350CC6BC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14" y="4054641"/>
            <a:ext cx="38192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課外活動強化のための環境整備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</a:p>
        </p:txBody>
      </p:sp>
      <p:pic>
        <p:nvPicPr>
          <p:cNvPr id="25" name="図 2">
            <a:extLst>
              <a:ext uri="{FF2B5EF4-FFF2-40B4-BE49-F238E27FC236}">
                <a16:creationId xmlns:a16="http://schemas.microsoft.com/office/drawing/2014/main" id="{3C05383E-7121-4A08-9128-0247823B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52" y="4432048"/>
            <a:ext cx="1066185" cy="9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ADC9F052-6D27-422B-8A4F-9F340976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750" y="4063554"/>
            <a:ext cx="324848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学生の自主学習環境の整備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</a:p>
        </p:txBody>
      </p:sp>
      <p:pic>
        <p:nvPicPr>
          <p:cNvPr id="30" name="Picture 2" descr="http://illustrain.com/img/work/2016/illustrain04-music02.png">
            <a:extLst>
              <a:ext uri="{FF2B5EF4-FFF2-40B4-BE49-F238E27FC236}">
                <a16:creationId xmlns:a16="http://schemas.microsoft.com/office/drawing/2014/main" id="{7781949D-E43E-4CE8-B0CB-F2D58604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46" y="4462437"/>
            <a:ext cx="922547" cy="9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フローチャート: 代替処理 35">
            <a:extLst>
              <a:ext uri="{FF2B5EF4-FFF2-40B4-BE49-F238E27FC236}">
                <a16:creationId xmlns:a16="http://schemas.microsoft.com/office/drawing/2014/main" id="{2E552312-3753-44F7-8498-9B39AFE39E09}"/>
              </a:ext>
            </a:extLst>
          </p:cNvPr>
          <p:cNvSpPr/>
          <p:nvPr/>
        </p:nvSpPr>
        <p:spPr>
          <a:xfrm>
            <a:off x="2494769" y="6626834"/>
            <a:ext cx="7056000" cy="24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問い合わせ先　愛媛大学医学部研究協力課　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／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089-960-5904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／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kenkyoig@stu.ehime-u.ac.jp</a:t>
            </a:r>
            <a:endParaRPr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FCEACF2-4E88-BB6B-9B83-37B03DBC7EEC}"/>
              </a:ext>
            </a:extLst>
          </p:cNvPr>
          <p:cNvGrpSpPr/>
          <p:nvPr/>
        </p:nvGrpSpPr>
        <p:grpSpPr>
          <a:xfrm>
            <a:off x="1432193" y="1113554"/>
            <a:ext cx="4539599" cy="2792252"/>
            <a:chOff x="253684" y="1048902"/>
            <a:chExt cx="4539086" cy="2792252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0CCBF18-793F-4625-ACAB-C75D0C248831}"/>
                </a:ext>
              </a:extLst>
            </p:cNvPr>
            <p:cNvSpPr/>
            <p:nvPr/>
          </p:nvSpPr>
          <p:spPr>
            <a:xfrm>
              <a:off x="253684" y="1218687"/>
              <a:ext cx="4539086" cy="262246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テキスト ボックス 1">
              <a:extLst>
                <a:ext uri="{FF2B5EF4-FFF2-40B4-BE49-F238E27FC236}">
                  <a16:creationId xmlns:a16="http://schemas.microsoft.com/office/drawing/2014/main" id="{B777F1BA-AD22-4F05-8020-8301B8C1C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859" y="1048902"/>
              <a:ext cx="2268000" cy="353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主な予定記念事業</a:t>
              </a: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6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963D01F-F4BA-4219-9B38-81DF80B2632A}"/>
                </a:ext>
              </a:extLst>
            </p:cNvPr>
            <p:cNvSpPr/>
            <p:nvPr/>
          </p:nvSpPr>
          <p:spPr>
            <a:xfrm>
              <a:off x="292839" y="1387899"/>
              <a:ext cx="4460776" cy="2390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・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催事（記念式典、記念講演会、</a:t>
              </a:r>
              <a:endPara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記念祝賀会、市民公開講座</a:t>
              </a:r>
              <a:r>
                <a:rPr lang="ja-JP" altLang="en-US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等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）</a:t>
              </a:r>
            </a:p>
            <a:p>
              <a:pPr>
                <a:lnSpc>
                  <a:spcPts val="2000"/>
                </a:lnSpc>
              </a:pPr>
              <a:r>
                <a:rPr lang="ja-JP" altLang="en-US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・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医学部創立</a:t>
              </a:r>
              <a:r>
                <a:rPr lang="en-US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50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周年記念誌の刊行</a:t>
              </a:r>
              <a:endPara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endParaRPr lang="en-US" altLang="ja-JP" sz="1400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en-US" altLang="ja-JP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</a:t>
              </a:r>
            </a:p>
            <a:p>
              <a:pPr>
                <a:lnSpc>
                  <a:spcPts val="2000"/>
                </a:lnSpc>
              </a:pPr>
              <a:r>
                <a:rPr lang="en-US" altLang="ja-JP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</a:t>
              </a:r>
              <a:r>
                <a:rPr lang="ja-JP" altLang="en-US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▪</a:t>
              </a:r>
              <a:r>
                <a:rPr lang="en-US" altLang="ja-JP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50</a:t>
              </a:r>
              <a:r>
                <a:rPr lang="ja-JP" altLang="en-US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周年記念総合学習棟の新設</a:t>
              </a:r>
              <a:endParaRPr lang="ja-JP" altLang="ja-JP" sz="1400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▪学生の自主学習環境の整備</a:t>
              </a:r>
              <a:endParaRPr lang="en-US" altLang="ja-JP" sz="1400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400" kern="100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▪課外活動強化のための環境整備</a:t>
              </a:r>
              <a:endParaRPr lang="en-US" altLang="ja-JP" sz="1400" kern="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             ・未来</a:t>
              </a:r>
              <a:r>
                <a:rPr lang="ja-JP" altLang="ja-JP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人材育成事業</a:t>
              </a:r>
              <a:r>
                <a:rPr lang="ja-JP" altLang="en-US" sz="1400" kern="100" dirty="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等</a:t>
              </a:r>
              <a:endParaRPr lang="ja-JP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A37DE07-754F-77F9-7EE5-B1EB20F7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44339" y="1391642"/>
              <a:ext cx="789086" cy="787823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A367669-9E7F-F0D1-5E4F-072D85FABFBC}"/>
              </a:ext>
            </a:extLst>
          </p:cNvPr>
          <p:cNvGrpSpPr/>
          <p:nvPr/>
        </p:nvGrpSpPr>
        <p:grpSpPr>
          <a:xfrm>
            <a:off x="6109075" y="1042366"/>
            <a:ext cx="4614793" cy="2854584"/>
            <a:chOff x="5024046" y="986950"/>
            <a:chExt cx="4539600" cy="2854584"/>
          </a:xfrm>
        </p:grpSpPr>
        <p:pic>
          <p:nvPicPr>
            <p:cNvPr id="16" name="図 13">
              <a:extLst>
                <a:ext uri="{FF2B5EF4-FFF2-40B4-BE49-F238E27FC236}">
                  <a16:creationId xmlns:a16="http://schemas.microsoft.com/office/drawing/2014/main" id="{AD2D1E63-F3A9-791F-3FD9-00D99120A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884" y="1491574"/>
              <a:ext cx="3951923" cy="218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A2A1653-CFE4-8D52-C22B-190A9ED6D192}"/>
                </a:ext>
              </a:extLst>
            </p:cNvPr>
            <p:cNvSpPr txBox="1"/>
            <p:nvPr/>
          </p:nvSpPr>
          <p:spPr>
            <a:xfrm>
              <a:off x="5269773" y="3530959"/>
              <a:ext cx="4000034" cy="2565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0" bIns="0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期待効果：未来型生涯学習環境の新設！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1E69BC97-0A21-9D89-125A-81B3BA1B963C}"/>
                </a:ext>
              </a:extLst>
            </p:cNvPr>
            <p:cNvSpPr/>
            <p:nvPr/>
          </p:nvSpPr>
          <p:spPr>
            <a:xfrm>
              <a:off x="5024046" y="1218687"/>
              <a:ext cx="4539600" cy="262284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1">
              <a:extLst>
                <a:ext uri="{FF2B5EF4-FFF2-40B4-BE49-F238E27FC236}">
                  <a16:creationId xmlns:a16="http://schemas.microsoft.com/office/drawing/2014/main" id="{7DB6B874-D977-02ED-9C27-B6FF0D73A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524" y="986950"/>
              <a:ext cx="3650428" cy="504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en-US" altLang="ja-JP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50</a:t>
              </a: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周年記念総合学習棟の新設</a:t>
              </a:r>
              <a:endPara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ja-JP" altLang="en-US" sz="12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（医学部同窓会との共同プロジェクト）</a:t>
              </a: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8885419-3DFC-924B-D779-2F06E2E87DC1}"/>
                </a:ext>
              </a:extLst>
            </p:cNvPr>
            <p:cNvSpPr txBox="1"/>
            <p:nvPr/>
          </p:nvSpPr>
          <p:spPr>
            <a:xfrm>
              <a:off x="5495780" y="1505240"/>
              <a:ext cx="36504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イメージ（場所、着工時期は未定）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建設可能な目標額を達成できない場合は、医学部支援基金</a:t>
              </a:r>
              <a:endPara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に算入し、継続的に寄附を募ることとする。</a:t>
              </a:r>
            </a:p>
            <a:p>
              <a:endParaRPr lang="ja-JP" altLang="en-US" sz="1400" dirty="0"/>
            </a:p>
          </p:txBody>
        </p:sp>
      </p:grp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2E79BCD2-388E-453C-9019-0021AAEE7F36}"/>
              </a:ext>
            </a:extLst>
          </p:cNvPr>
          <p:cNvSpPr/>
          <p:nvPr/>
        </p:nvSpPr>
        <p:spPr>
          <a:xfrm>
            <a:off x="1766840" y="2512528"/>
            <a:ext cx="3822585" cy="13147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BF4D9C-90FB-4D5C-B5DE-6B21F46755B6}"/>
              </a:ext>
            </a:extLst>
          </p:cNvPr>
          <p:cNvSpPr/>
          <p:nvPr/>
        </p:nvSpPr>
        <p:spPr>
          <a:xfrm>
            <a:off x="2333091" y="2271659"/>
            <a:ext cx="26773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未来の愛大医学部を発展させる</a:t>
            </a:r>
            <a:endParaRPr lang="en-US" altLang="ja-JP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次世代の若者育成強化事業</a:t>
            </a:r>
          </a:p>
        </p:txBody>
      </p: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C95EB628-AF25-084E-A8DD-6E88353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2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509</Words>
  <Application>Microsoft Macintosh PowerPoint</Application>
  <PresentationFormat>ワイド画面</PresentationFormat>
  <Paragraphs>63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メイリオ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HATO Naohito</dc:creator>
  <cp:lastModifiedBy>薬師神 芳洋</cp:lastModifiedBy>
  <cp:revision>30</cp:revision>
  <cp:lastPrinted>2023-04-20T02:29:33Z</cp:lastPrinted>
  <dcterms:created xsi:type="dcterms:W3CDTF">2022-08-03T22:49:19Z</dcterms:created>
  <dcterms:modified xsi:type="dcterms:W3CDTF">2023-04-23T04:46:50Z</dcterms:modified>
</cp:coreProperties>
</file>