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8"/>
  </p:handoutMasterIdLst>
  <p:sldIdLst>
    <p:sldId id="274" r:id="rId6"/>
    <p:sldId id="267" r:id="rId7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A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911" y="69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878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5E205-5C19-4866-A723-02C931DAC2EA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4F153-2A65-455C-A603-610B1C1175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20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4098" name="Picture 2" descr="C:\Users\kameyama\Documents\レンビマ_肝細胞癌\案内状テンプレート\レンビマPPT用案内状\繝ｬ繝ｳ繝偵ｙ繝霸PT逕ｨ譯亥・迥ｶ\ベース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19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17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53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4098" name="Picture 2" descr="C:\Users\kameyama\Documents\レンビマ_肝細胞癌\案内状テンプレート\レンビマPPT用案内状\繝ｬ繝ｳ繝偵ｙ繝霸PT逕ｨ譯亥・迥ｶ\ベース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90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0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6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50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1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86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62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51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90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EE5CA-3355-4E18-90BE-6575B0CA15C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6CE1-ACCE-4293-BDFD-65EB13D8BF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1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us06web.zoom.us/webinar/register/WN_gXAp7RZ_RDmfFBGq_fSxTA" TargetMode="External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88640" y="1220197"/>
            <a:ext cx="6480720" cy="415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LENVIMA-HCC Web Seminar</a:t>
            </a:r>
            <a:r>
              <a:rPr kumimoji="0" lang="ja-JP" altLang="en-US" sz="2700" b="1" i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en-US" altLang="ja-JP" sz="2700" b="1" i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kumimoji="0" lang="ja-JP" altLang="en-US" sz="2700" b="1" i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愛媛</a:t>
            </a:r>
            <a:endParaRPr kumimoji="0" lang="en-US" altLang="ja-JP" sz="2700" b="1" i="1" kern="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15841" y="2574788"/>
            <a:ext cx="5735417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2022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8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日（水）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19:30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20:30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41297" y="2582684"/>
            <a:ext cx="720000" cy="441226"/>
            <a:chOff x="433595" y="2584995"/>
            <a:chExt cx="554764" cy="524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4" descr="C:\Users\kameyama\Documents\レンビマ_肝細胞癌\案内状テンプレート\レンビマPPT用案内状\繝ｬ繝ｳ繝偵ｙ繝霸PT逕ｨ譯亥・迥ｶ\丸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64" y="2584995"/>
              <a:ext cx="524827" cy="52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433595" y="2713618"/>
              <a:ext cx="554764" cy="2563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日時</a:t>
              </a:r>
            </a:p>
          </p:txBody>
        </p:sp>
      </p:grpSp>
      <p:sp>
        <p:nvSpPr>
          <p:cNvPr id="40" name="タイトル 1"/>
          <p:cNvSpPr txBox="1">
            <a:spLocks/>
          </p:cNvSpPr>
          <p:nvPr/>
        </p:nvSpPr>
        <p:spPr>
          <a:xfrm>
            <a:off x="1296557" y="9508703"/>
            <a:ext cx="4264884" cy="268833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主催</a:t>
            </a: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：エーザイ株式会社</a:t>
            </a:r>
            <a:endParaRPr kumimoji="1" lang="en-US" altLang="ja-JP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44364" y="3152800"/>
            <a:ext cx="720000" cy="441340"/>
            <a:chOff x="434392" y="2584995"/>
            <a:chExt cx="554764" cy="524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4" descr="C:\Users\kameyama\Documents\レンビマ_肝細胞癌\案内状テンプレート\レンビマPPT用案内状\繝ｬ繝ｳ繝偵ｙ繝霸PT逕ｨ譯亥・迥ｶ\丸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64" y="2584995"/>
              <a:ext cx="524827" cy="52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434392" y="2678604"/>
              <a:ext cx="554764" cy="2563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会場</a:t>
              </a: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188640" y="3800872"/>
            <a:ext cx="2808312" cy="375475"/>
            <a:chOff x="999554" y="4492457"/>
            <a:chExt cx="891597" cy="325360"/>
          </a:xfrm>
        </p:grpSpPr>
        <p:sp>
          <p:nvSpPr>
            <p:cNvPr id="47" name="角丸四角形 46"/>
            <p:cNvSpPr/>
            <p:nvPr/>
          </p:nvSpPr>
          <p:spPr>
            <a:xfrm>
              <a:off x="999554" y="4492457"/>
              <a:ext cx="891597" cy="325357"/>
            </a:xfrm>
            <a:prstGeom prst="roundRect">
              <a:avLst>
                <a:gd name="adj" fmla="val 19468"/>
              </a:avLst>
            </a:prstGeom>
            <a:noFill/>
            <a:ln w="38100" cap="flat" cmpd="sng" algn="ctr">
              <a:solidFill>
                <a:srgbClr val="006C3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48" name="Picture 3" descr="C:\Users\kameyama\Documents\レンビマ_肝細胞癌\案内状テンプレート\レンビマPPT用案内状\繝ｬ繝ｳ繝偵ｙ繝霸PT逕ｨ譯亥・迥ｶ\四角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554" y="4492459"/>
              <a:ext cx="891596" cy="3253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1013032" y="4519455"/>
              <a:ext cx="864640" cy="266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 </a:t>
              </a:r>
              <a:r>
                <a:rPr kumimoji="1" lang="ja-JP" alt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基調講演　</a:t>
              </a:r>
              <a:endPara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8" name="正方形/長方形 37"/>
          <p:cNvSpPr/>
          <p:nvPr/>
        </p:nvSpPr>
        <p:spPr>
          <a:xfrm>
            <a:off x="861522" y="3173415"/>
            <a:ext cx="5949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ANA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クラウンプラザホテル松山より中継配信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843903" y="5632229"/>
            <a:ext cx="6079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zh-TW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愛媛県立中央病院　消化器内科　主任部長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1020567" y="5128173"/>
            <a:ext cx="2120401" cy="576064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lvl="0">
              <a:defRPr/>
            </a:pPr>
            <a:r>
              <a:rPr lang="ja-JP" altLang="en-US" sz="20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平岡 淳 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-417387" y="6043149"/>
            <a:ext cx="7299632" cy="741090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lvl="0" algn="ctr">
              <a:defRPr/>
            </a:pP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 「</a:t>
            </a:r>
            <a:r>
              <a:rPr lang="ja-JP" altLang="en-US" sz="2000" kern="0" baseline="0" dirty="0">
                <a:solidFill>
                  <a:srgbClr val="006C3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切除不能肝細胞癌薬物療法に影響を及ぼす</a:t>
            </a:r>
            <a:endParaRPr lang="en-US" altLang="ja-JP" sz="2000" kern="0" baseline="0" dirty="0">
              <a:solidFill>
                <a:srgbClr val="006C3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>
              <a:defRPr/>
            </a:pPr>
            <a:r>
              <a:rPr lang="ja-JP" altLang="en-US" sz="2000" kern="0" dirty="0">
                <a:solidFill>
                  <a:srgbClr val="006C3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</a:t>
            </a:r>
            <a:r>
              <a:rPr lang="ja-JP" altLang="en-US" sz="2000" kern="0" baseline="0" dirty="0">
                <a:solidFill>
                  <a:srgbClr val="006C3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肝予備能・サルコペニアの重要性</a:t>
            </a:r>
            <a:r>
              <a:rPr lang="ja-JP" altLang="en-US" sz="2000" kern="0" dirty="0">
                <a:solidFill>
                  <a:srgbClr val="006C3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srgbClr val="006C3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角丸四角形 2">
            <a:extLst>
              <a:ext uri="{FF2B5EF4-FFF2-40B4-BE49-F238E27FC236}">
                <a16:creationId xmlns:a16="http://schemas.microsoft.com/office/drawing/2014/main" id="{4EDF2315-557A-4487-9971-1C74334AC641}"/>
              </a:ext>
            </a:extLst>
          </p:cNvPr>
          <p:cNvSpPr/>
          <p:nvPr/>
        </p:nvSpPr>
        <p:spPr>
          <a:xfrm>
            <a:off x="210702" y="4336085"/>
            <a:ext cx="650595" cy="444140"/>
          </a:xfrm>
          <a:prstGeom prst="roundRect">
            <a:avLst/>
          </a:prstGeom>
          <a:solidFill>
            <a:srgbClr val="006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r>
              <a:rPr kumimoji="1"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司会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B57E0EA-CCDF-49B1-B458-312F766B0412}"/>
              </a:ext>
            </a:extLst>
          </p:cNvPr>
          <p:cNvSpPr/>
          <p:nvPr/>
        </p:nvSpPr>
        <p:spPr>
          <a:xfrm>
            <a:off x="660246" y="4804526"/>
            <a:ext cx="6446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（愛媛大学医学部附属病院　総合診療サポートセンター　副センター長）</a:t>
            </a:r>
          </a:p>
        </p:txBody>
      </p:sp>
      <p:sp>
        <p:nvSpPr>
          <p:cNvPr id="30" name="タイトル 1">
            <a:extLst>
              <a:ext uri="{FF2B5EF4-FFF2-40B4-BE49-F238E27FC236}">
                <a16:creationId xmlns:a16="http://schemas.microsoft.com/office/drawing/2014/main" id="{A3C3C97D-FAD2-49C1-9579-D83899F18D1F}"/>
              </a:ext>
            </a:extLst>
          </p:cNvPr>
          <p:cNvSpPr txBox="1">
            <a:spLocks/>
          </p:cNvSpPr>
          <p:nvPr/>
        </p:nvSpPr>
        <p:spPr>
          <a:xfrm>
            <a:off x="986452" y="4264077"/>
            <a:ext cx="2120401" cy="576064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lvl="0">
              <a:defRPr/>
            </a:pPr>
            <a:r>
              <a:rPr lang="ja-JP" altLang="en-US" sz="20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廣岡 昌史 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角丸四角形 2">
            <a:extLst>
              <a:ext uri="{FF2B5EF4-FFF2-40B4-BE49-F238E27FC236}">
                <a16:creationId xmlns:a16="http://schemas.microsoft.com/office/drawing/2014/main" id="{D221CD21-932C-484F-A591-36548C64B679}"/>
              </a:ext>
            </a:extLst>
          </p:cNvPr>
          <p:cNvSpPr/>
          <p:nvPr/>
        </p:nvSpPr>
        <p:spPr>
          <a:xfrm>
            <a:off x="220232" y="5188089"/>
            <a:ext cx="650595" cy="444140"/>
          </a:xfrm>
          <a:prstGeom prst="roundRect">
            <a:avLst/>
          </a:prstGeom>
          <a:solidFill>
            <a:srgbClr val="006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演者</a:t>
            </a:r>
            <a:endParaRPr kumimoji="1" lang="ja-JP" altLang="en-US" sz="16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2B8D6C18-C6E9-46FD-9ED9-7D6AF4B9E22E}"/>
              </a:ext>
            </a:extLst>
          </p:cNvPr>
          <p:cNvGrpSpPr/>
          <p:nvPr/>
        </p:nvGrpSpPr>
        <p:grpSpPr>
          <a:xfrm>
            <a:off x="165060" y="6659064"/>
            <a:ext cx="2835694" cy="375475"/>
            <a:chOff x="999554" y="4492457"/>
            <a:chExt cx="891597" cy="325360"/>
          </a:xfrm>
        </p:grpSpPr>
        <p:sp>
          <p:nvSpPr>
            <p:cNvPr id="53" name="角丸四角形 46">
              <a:extLst>
                <a:ext uri="{FF2B5EF4-FFF2-40B4-BE49-F238E27FC236}">
                  <a16:creationId xmlns:a16="http://schemas.microsoft.com/office/drawing/2014/main" id="{717F57B7-780E-4461-904F-B78438258D88}"/>
                </a:ext>
              </a:extLst>
            </p:cNvPr>
            <p:cNvSpPr/>
            <p:nvPr/>
          </p:nvSpPr>
          <p:spPr>
            <a:xfrm>
              <a:off x="999554" y="4492457"/>
              <a:ext cx="891597" cy="325357"/>
            </a:xfrm>
            <a:prstGeom prst="roundRect">
              <a:avLst>
                <a:gd name="adj" fmla="val 19468"/>
              </a:avLst>
            </a:prstGeom>
            <a:noFill/>
            <a:ln w="38100" cap="flat" cmpd="sng" algn="ctr">
              <a:solidFill>
                <a:srgbClr val="006C3A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54" name="Picture 3" descr="C:\Users\kameyama\Documents\レンビマ_肝細胞癌\案内状テンプレート\レンビマPPT用案内状\繝ｬ繝ｳ繝偵ｙ繝霸PT逕ｨ譯亥・迥ｶ\四角.png">
              <a:extLst>
                <a:ext uri="{FF2B5EF4-FFF2-40B4-BE49-F238E27FC236}">
                  <a16:creationId xmlns:a16="http://schemas.microsoft.com/office/drawing/2014/main" id="{4C07F30E-F610-4BD9-AEBE-F31525092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554" y="4492459"/>
              <a:ext cx="891596" cy="3253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5053FF20-5531-434F-B50E-5C8AB6D0C754}"/>
                </a:ext>
              </a:extLst>
            </p:cNvPr>
            <p:cNvSpPr txBox="1"/>
            <p:nvPr/>
          </p:nvSpPr>
          <p:spPr>
            <a:xfrm>
              <a:off x="1017338" y="4516451"/>
              <a:ext cx="864640" cy="2666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2000" b="1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 </a:t>
              </a:r>
              <a:r>
                <a:rPr lang="ja-JP" altLang="en-US" b="1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特別講演</a:t>
              </a:r>
              <a:endPara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B5F43552-0A2F-467A-9A66-835BB60B459B}"/>
              </a:ext>
            </a:extLst>
          </p:cNvPr>
          <p:cNvSpPr/>
          <p:nvPr/>
        </p:nvSpPr>
        <p:spPr>
          <a:xfrm>
            <a:off x="816518" y="8409384"/>
            <a:ext cx="6079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（虎の門病院　肝臓内科　医長）</a:t>
            </a:r>
          </a:p>
        </p:txBody>
      </p:sp>
      <p:sp>
        <p:nvSpPr>
          <p:cNvPr id="58" name="タイトル 1">
            <a:extLst>
              <a:ext uri="{FF2B5EF4-FFF2-40B4-BE49-F238E27FC236}">
                <a16:creationId xmlns:a16="http://schemas.microsoft.com/office/drawing/2014/main" id="{2AA4FB6E-B604-4923-A9D5-A1932E9E3A15}"/>
              </a:ext>
            </a:extLst>
          </p:cNvPr>
          <p:cNvSpPr txBox="1">
            <a:spLocks/>
          </p:cNvSpPr>
          <p:nvPr/>
        </p:nvSpPr>
        <p:spPr>
          <a:xfrm>
            <a:off x="993182" y="7905328"/>
            <a:ext cx="2120401" cy="576064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lvl="0">
              <a:defRPr/>
            </a:pPr>
            <a:r>
              <a:rPr lang="ja-JP" altLang="en-US" sz="20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保坂 哲也 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タイトル 1">
            <a:extLst>
              <a:ext uri="{FF2B5EF4-FFF2-40B4-BE49-F238E27FC236}">
                <a16:creationId xmlns:a16="http://schemas.microsoft.com/office/drawing/2014/main" id="{21FDD86A-17B2-4FBD-A47F-22ECA1D55709}"/>
              </a:ext>
            </a:extLst>
          </p:cNvPr>
          <p:cNvSpPr txBox="1">
            <a:spLocks/>
          </p:cNvSpPr>
          <p:nvPr/>
        </p:nvSpPr>
        <p:spPr>
          <a:xfrm>
            <a:off x="-196571" y="8934926"/>
            <a:ext cx="6858000" cy="741090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lvl="0" algn="ctr"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 「</a:t>
            </a:r>
            <a:r>
              <a:rPr kumimoji="1" lang="ja-JP" altLang="en-US" sz="2400" b="1" i="0" u="none" strike="noStrike" kern="0" cap="none" spc="0" normalizeH="0" noProof="0" dirty="0">
                <a:ln>
                  <a:noFill/>
                </a:ln>
                <a:solidFill>
                  <a:srgbClr val="006C3A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肝癌治療のトータルマネジメント</a:t>
            </a:r>
            <a:r>
              <a:rPr lang="ja-JP" altLang="en-US" sz="2400" kern="0" dirty="0">
                <a:solidFill>
                  <a:srgbClr val="006C3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6C3A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角丸四角形 2">
            <a:extLst>
              <a:ext uri="{FF2B5EF4-FFF2-40B4-BE49-F238E27FC236}">
                <a16:creationId xmlns:a16="http://schemas.microsoft.com/office/drawing/2014/main" id="{686AD188-4926-49F1-A7A5-6EC83679749C}"/>
              </a:ext>
            </a:extLst>
          </p:cNvPr>
          <p:cNvSpPr/>
          <p:nvPr/>
        </p:nvSpPr>
        <p:spPr>
          <a:xfrm>
            <a:off x="183317" y="7113240"/>
            <a:ext cx="650595" cy="444140"/>
          </a:xfrm>
          <a:prstGeom prst="roundRect">
            <a:avLst/>
          </a:prstGeom>
          <a:solidFill>
            <a:srgbClr val="006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r>
              <a:rPr kumimoji="1"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司会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9F221ED7-37C7-4D98-BE75-FC4E56CE886F}"/>
              </a:ext>
            </a:extLst>
          </p:cNvPr>
          <p:cNvSpPr/>
          <p:nvPr/>
        </p:nvSpPr>
        <p:spPr>
          <a:xfrm>
            <a:off x="590587" y="7617296"/>
            <a:ext cx="6491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愛媛大学大学院医学系研究科　消化器・内分泌・代謝内科学　教授</a:t>
            </a:r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62" name="タイトル 1">
            <a:extLst>
              <a:ext uri="{FF2B5EF4-FFF2-40B4-BE49-F238E27FC236}">
                <a16:creationId xmlns:a16="http://schemas.microsoft.com/office/drawing/2014/main" id="{D19F4CFD-3874-448B-A3EE-7F7400165C9A}"/>
              </a:ext>
            </a:extLst>
          </p:cNvPr>
          <p:cNvSpPr txBox="1">
            <a:spLocks/>
          </p:cNvSpPr>
          <p:nvPr/>
        </p:nvSpPr>
        <p:spPr>
          <a:xfrm>
            <a:off x="959067" y="7041232"/>
            <a:ext cx="2120401" cy="576064"/>
          </a:xfrm>
          <a:prstGeom prst="rect">
            <a:avLst/>
          </a:prstGeom>
        </p:spPr>
        <p:txBody>
          <a:bodyPr lIns="0" tIns="0" rIns="0" bIns="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charset="0"/>
                <a:ea typeface="HGP創英角ｺﾞｼｯｸUB" charset="0"/>
                <a:cs typeface="HGP創英角ｺﾞｼｯｸUB" charset="0"/>
              </a:defRPr>
            </a:lvl9pPr>
          </a:lstStyle>
          <a:p>
            <a:pPr lvl="0">
              <a:defRPr/>
            </a:pPr>
            <a:r>
              <a:rPr lang="ja-JP" altLang="en-US" sz="20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日浅 陽一 </a:t>
            </a:r>
            <a:r>
              <a:rPr kumimoji="1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先生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角丸四角形 2">
            <a:extLst>
              <a:ext uri="{FF2B5EF4-FFF2-40B4-BE49-F238E27FC236}">
                <a16:creationId xmlns:a16="http://schemas.microsoft.com/office/drawing/2014/main" id="{6B1B2ED1-D75E-4C97-8895-799E20806E46}"/>
              </a:ext>
            </a:extLst>
          </p:cNvPr>
          <p:cNvSpPr/>
          <p:nvPr/>
        </p:nvSpPr>
        <p:spPr>
          <a:xfrm>
            <a:off x="192847" y="7965244"/>
            <a:ext cx="650595" cy="444140"/>
          </a:xfrm>
          <a:prstGeom prst="roundRect">
            <a:avLst/>
          </a:prstGeom>
          <a:solidFill>
            <a:srgbClr val="006C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/>
            <a:r>
              <a:rPr lang="ja-JP" altLang="en-US" sz="16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演者</a:t>
            </a:r>
            <a:endParaRPr kumimoji="1" lang="ja-JP" altLang="en-US" sz="16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E0E628D1-5326-4CA8-89F5-275F145BF60A}"/>
              </a:ext>
            </a:extLst>
          </p:cNvPr>
          <p:cNvSpPr/>
          <p:nvPr/>
        </p:nvSpPr>
        <p:spPr>
          <a:xfrm>
            <a:off x="1340768" y="3841897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19:30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19:50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AC4E09C-CF92-4658-8CBA-A640E50D9BB7}"/>
              </a:ext>
            </a:extLst>
          </p:cNvPr>
          <p:cNvSpPr/>
          <p:nvPr/>
        </p:nvSpPr>
        <p:spPr>
          <a:xfrm>
            <a:off x="1412776" y="6704608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19:50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:30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8D1D30E-A6A5-461D-81A4-B5F9F98E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163" y="1184506"/>
            <a:ext cx="1322030" cy="1322030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556"/>
          <a:stretch/>
        </p:blipFill>
        <p:spPr>
          <a:xfrm>
            <a:off x="648617" y="5316639"/>
            <a:ext cx="2415347" cy="1402720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45" name="正方形/長方形 44"/>
          <p:cNvSpPr/>
          <p:nvPr/>
        </p:nvSpPr>
        <p:spPr>
          <a:xfrm>
            <a:off x="624981" y="953348"/>
            <a:ext cx="5853672" cy="588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760">
              <a:defRPr/>
            </a:pPr>
            <a:r>
              <a:rPr kumimoji="0"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下記</a:t>
            </a:r>
            <a:r>
              <a:rPr lang="en-US" altLang="ja-JP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1074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または右記二次元バーコードからアクセスして事前登録を行ってください。</a:t>
            </a:r>
            <a:endParaRPr lang="en-US" altLang="ja-JP" sz="10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55760">
              <a:defRPr/>
            </a:pPr>
            <a:r>
              <a:rPr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視聴登録画面が立ち上がります。</a:t>
            </a:r>
            <a:endParaRPr lang="en-US" altLang="ja-JP" sz="10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55760">
              <a:defRPr/>
            </a:pPr>
            <a:r>
              <a:rPr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ご自身の「名前」、「メールアドレス」、「ご施設」、「診療科」を入力してください。</a:t>
            </a:r>
          </a:p>
        </p:txBody>
      </p:sp>
      <p:sp>
        <p:nvSpPr>
          <p:cNvPr id="46" name="楕円 45"/>
          <p:cNvSpPr/>
          <p:nvPr/>
        </p:nvSpPr>
        <p:spPr>
          <a:xfrm>
            <a:off x="408796" y="1082423"/>
            <a:ext cx="234763" cy="234763"/>
          </a:xfrm>
          <a:prstGeom prst="ellipse">
            <a:avLst/>
          </a:prstGeom>
          <a:solidFill>
            <a:srgbClr val="5C2A0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lang="en-US" altLang="ja-JP" sz="1254" b="1" dirty="0">
                <a:solidFill>
                  <a:prstClr val="white"/>
                </a:solidFill>
                <a:latin typeface="OCRB" panose="020B0609020202020204" pitchFamily="49" charset="0"/>
                <a:ea typeface="游ゴシック"/>
              </a:rPr>
              <a:t>1</a:t>
            </a:r>
            <a:endParaRPr lang="ja-JP" altLang="en-US" sz="1254" b="1" dirty="0">
              <a:solidFill>
                <a:prstClr val="white"/>
              </a:solidFill>
              <a:latin typeface="OCRB" panose="020B0609020202020204" pitchFamily="49" charset="0"/>
              <a:ea typeface="游ゴシック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63770" y="476482"/>
            <a:ext cx="6330462" cy="3829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lang="ja-JP" altLang="en-US" sz="1951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ご参加方法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703670" y="3101315"/>
            <a:ext cx="2228048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760">
              <a:defRPr/>
            </a:pPr>
            <a:r>
              <a:rPr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登録完了後、メールにて視聴用</a:t>
            </a:r>
            <a:r>
              <a:rPr lang="en-US" altLang="ja-JP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を配信させていただきます。</a:t>
            </a:r>
            <a:endParaRPr lang="en-US" altLang="ja-JP" sz="10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899119" y="2783775"/>
            <a:ext cx="386847" cy="24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8720">
              <a:defRPr/>
            </a:pPr>
            <a:r>
              <a:rPr lang="ja-JP" altLang="en-US" sz="98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98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985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楕円 67"/>
          <p:cNvSpPr/>
          <p:nvPr/>
        </p:nvSpPr>
        <p:spPr>
          <a:xfrm>
            <a:off x="408796" y="3125924"/>
            <a:ext cx="234763" cy="234763"/>
          </a:xfrm>
          <a:prstGeom prst="ellipse">
            <a:avLst/>
          </a:prstGeom>
          <a:solidFill>
            <a:srgbClr val="5C2A0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lang="en-US" altLang="ja-JP" sz="1254" b="1" dirty="0">
                <a:solidFill>
                  <a:prstClr val="white"/>
                </a:solidFill>
                <a:latin typeface="OCRB" panose="020B0609020202020204" pitchFamily="49" charset="0"/>
                <a:ea typeface="游ゴシック"/>
              </a:rPr>
              <a:t>2</a:t>
            </a:r>
            <a:endParaRPr lang="ja-JP" altLang="en-US" sz="1254" b="1" dirty="0">
              <a:solidFill>
                <a:prstClr val="white"/>
              </a:solidFill>
              <a:latin typeface="OCRB" panose="020B0609020202020204" pitchFamily="49" charset="0"/>
              <a:ea typeface="游ゴシック"/>
            </a:endParaRPr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5"/>
          <a:srcRect l="15688" t="24284" r="15472" b="24287"/>
          <a:stretch/>
        </p:blipFill>
        <p:spPr>
          <a:xfrm rot="20850261">
            <a:off x="440729" y="3663276"/>
            <a:ext cx="525881" cy="392875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6"/>
          <a:srcRect l="32452" t="8389" r="32213" b="71657"/>
          <a:stretch/>
        </p:blipFill>
        <p:spPr>
          <a:xfrm>
            <a:off x="3890194" y="5475604"/>
            <a:ext cx="2268311" cy="800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75" name="グループ化 74"/>
          <p:cNvGrpSpPr/>
          <p:nvPr/>
        </p:nvGrpSpPr>
        <p:grpSpPr>
          <a:xfrm>
            <a:off x="452245" y="6604281"/>
            <a:ext cx="1098178" cy="426349"/>
            <a:chOff x="186992" y="7740116"/>
            <a:chExt cx="865744" cy="336111"/>
          </a:xfrm>
        </p:grpSpPr>
        <p:pic>
          <p:nvPicPr>
            <p:cNvPr id="76" name="図 75"/>
            <p:cNvPicPr>
              <a:picLocks noChangeAspect="1"/>
            </p:cNvPicPr>
            <p:nvPr/>
          </p:nvPicPr>
          <p:blipFill rotWithShape="1">
            <a:blip r:embed="rId7"/>
            <a:srcRect t="91334" r="87469"/>
            <a:stretch/>
          </p:blipFill>
          <p:spPr>
            <a:xfrm>
              <a:off x="186992" y="7740116"/>
              <a:ext cx="864096" cy="336111"/>
            </a:xfrm>
            <a:prstGeom prst="rect">
              <a:avLst/>
            </a:prstGeom>
          </p:spPr>
        </p:pic>
        <p:sp>
          <p:nvSpPr>
            <p:cNvPr id="77" name="正方形/長方形 76"/>
            <p:cNvSpPr/>
            <p:nvPr/>
          </p:nvSpPr>
          <p:spPr>
            <a:xfrm>
              <a:off x="692696" y="7934419"/>
              <a:ext cx="360040" cy="1418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8720">
                <a:defRPr/>
              </a:pPr>
              <a:endParaRPr lang="ja-JP" altLang="en-US" sz="1612">
                <a:solidFill>
                  <a:prstClr val="white"/>
                </a:solidFill>
                <a:latin typeface="游ゴシック"/>
                <a:ea typeface="游ゴシック"/>
              </a:endParaRPr>
            </a:p>
          </p:txBody>
        </p:sp>
      </p:grpSp>
      <p:sp>
        <p:nvSpPr>
          <p:cNvPr id="78" name="正方形/長方形 77"/>
          <p:cNvSpPr/>
          <p:nvPr/>
        </p:nvSpPr>
        <p:spPr>
          <a:xfrm>
            <a:off x="643558" y="4739681"/>
            <a:ext cx="2707774" cy="588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760">
              <a:defRPr/>
            </a:pPr>
            <a:r>
              <a:rPr lang="en-US" altLang="ja-JP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</a:t>
            </a:r>
            <a:r>
              <a:rPr lang="ja-JP" altLang="en-US" sz="985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をお持ちでない場合は、「</a:t>
            </a:r>
            <a:r>
              <a:rPr lang="ja-JP" altLang="en-US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ダウンロードして開始してください</a:t>
            </a:r>
            <a:r>
              <a:rPr lang="en-US" altLang="ja-JP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ja-JP" altLang="en-US" sz="98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</a:t>
            </a: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</a:t>
            </a:r>
            <a:r>
              <a:rPr lang="ja-JP" altLang="en-US" sz="10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。インストールを</a:t>
            </a: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実行</a:t>
            </a:r>
            <a:r>
              <a:rPr lang="ja-JP" altLang="en-US" sz="10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してアプリを起動してください。</a:t>
            </a:r>
            <a:endParaRPr lang="en-US" altLang="ja-JP" sz="1074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825428" y="4739682"/>
            <a:ext cx="2326914" cy="42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760">
              <a:defRPr/>
            </a:pP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Meetings</a:t>
            </a:r>
            <a:r>
              <a:rPr lang="ja-JP" altLang="en-US" sz="1074" b="1" u="sng" dirty="0">
                <a:solidFill>
                  <a:srgbClr val="2D8C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を開く</a:t>
            </a: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」ボタンを</a:t>
            </a:r>
            <a:r>
              <a:rPr lang="ja-JP" altLang="en-US" sz="1074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クリック</a:t>
            </a: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クリックしてご視聴ができます。</a:t>
            </a:r>
            <a:endParaRPr lang="en-US" altLang="ja-JP" sz="98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角丸四角形 80"/>
          <p:cNvSpPr/>
          <p:nvPr/>
        </p:nvSpPr>
        <p:spPr>
          <a:xfrm>
            <a:off x="4841073" y="6018480"/>
            <a:ext cx="822555" cy="1799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lang="ja-JP" altLang="en-US" sz="1612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85" name="楕円 84"/>
          <p:cNvSpPr/>
          <p:nvPr/>
        </p:nvSpPr>
        <p:spPr>
          <a:xfrm>
            <a:off x="408796" y="4792094"/>
            <a:ext cx="234763" cy="234763"/>
          </a:xfrm>
          <a:prstGeom prst="ellipse">
            <a:avLst/>
          </a:prstGeom>
          <a:solidFill>
            <a:srgbClr val="5C2A0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lang="en-US" altLang="ja-JP" sz="1254" b="1" dirty="0">
                <a:solidFill>
                  <a:prstClr val="white"/>
                </a:solidFill>
                <a:latin typeface="OCRB" panose="020B0609020202020204" pitchFamily="49" charset="0"/>
                <a:ea typeface="游ゴシック"/>
              </a:rPr>
              <a:t>3</a:t>
            </a:r>
            <a:endParaRPr lang="ja-JP" altLang="en-US" sz="1254" b="1" dirty="0">
              <a:solidFill>
                <a:prstClr val="white"/>
              </a:solidFill>
              <a:latin typeface="OCRB" panose="020B0609020202020204" pitchFamily="49" charset="0"/>
              <a:ea typeface="游ゴシック"/>
            </a:endParaRPr>
          </a:p>
        </p:txBody>
      </p:sp>
      <p:sp>
        <p:nvSpPr>
          <p:cNvPr id="86" name="楕円 85"/>
          <p:cNvSpPr/>
          <p:nvPr/>
        </p:nvSpPr>
        <p:spPr>
          <a:xfrm>
            <a:off x="3590666" y="4744310"/>
            <a:ext cx="234763" cy="234763"/>
          </a:xfrm>
          <a:prstGeom prst="ellipse">
            <a:avLst/>
          </a:prstGeom>
          <a:solidFill>
            <a:srgbClr val="5C2A0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lang="en-US" altLang="ja-JP" sz="1254" b="1" dirty="0">
                <a:solidFill>
                  <a:prstClr val="white"/>
                </a:solidFill>
                <a:latin typeface="OCRB" panose="020B0609020202020204" pitchFamily="49" charset="0"/>
                <a:ea typeface="游ゴシック"/>
              </a:rPr>
              <a:t>4</a:t>
            </a:r>
            <a:endParaRPr lang="ja-JP" altLang="en-US" sz="1254" b="1" dirty="0">
              <a:solidFill>
                <a:prstClr val="white"/>
              </a:solidFill>
              <a:latin typeface="OCRB" panose="020B0609020202020204" pitchFamily="49" charset="0"/>
              <a:ea typeface="游ゴシック"/>
            </a:endParaRPr>
          </a:p>
        </p:txBody>
      </p:sp>
      <p:sp>
        <p:nvSpPr>
          <p:cNvPr id="87" name="下矢印 86"/>
          <p:cNvSpPr/>
          <p:nvPr/>
        </p:nvSpPr>
        <p:spPr>
          <a:xfrm rot="8100000">
            <a:off x="5547341" y="6135655"/>
            <a:ext cx="232573" cy="252975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lang="ja-JP" altLang="en-US" sz="1612" dirty="0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3809102" y="6292839"/>
            <a:ext cx="2704898" cy="86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5760">
              <a:defRPr/>
            </a:pPr>
            <a:r>
              <a:rPr lang="ja-JP" altLang="en-US" sz="98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≪</a:t>
            </a:r>
            <a:r>
              <a:rPr lang="en-US" altLang="ja-JP" sz="98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985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をインストールが出来ない環境の場合≫</a:t>
            </a:r>
          </a:p>
          <a:p>
            <a:pPr algn="just" defTabSz="755760">
              <a:defRPr/>
            </a:pP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1074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ブラウザから起動してください</a:t>
            </a: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」を選択すると  お使いのブラウザでご参加が可能となりますが、   安定したご参加、視聴のためにはインストールを  行ってからの使用を推奨しております。</a:t>
            </a:r>
            <a:endParaRPr lang="en-US" altLang="ja-JP" sz="1074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1265598" y="6075998"/>
            <a:ext cx="1076806" cy="982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lang="ja-JP" altLang="en-US" sz="1612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90" name="下矢印 89"/>
          <p:cNvSpPr/>
          <p:nvPr/>
        </p:nvSpPr>
        <p:spPr>
          <a:xfrm rot="8100000">
            <a:off x="2415016" y="6075629"/>
            <a:ext cx="232573" cy="306099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lang="ja-JP" altLang="en-US" sz="1612" dirty="0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480053" y="6658619"/>
            <a:ext cx="992677" cy="1642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lang="ja-JP" altLang="en-US" sz="1612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92" name="下矢印 91"/>
          <p:cNvSpPr/>
          <p:nvPr/>
        </p:nvSpPr>
        <p:spPr>
          <a:xfrm rot="8100000">
            <a:off x="1237387" y="6754818"/>
            <a:ext cx="232573" cy="252975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lang="ja-JP" altLang="en-US" sz="1612" dirty="0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cxnSp>
        <p:nvCxnSpPr>
          <p:cNvPr id="93" name="カギ線コネクタ 92"/>
          <p:cNvCxnSpPr/>
          <p:nvPr/>
        </p:nvCxnSpPr>
        <p:spPr>
          <a:xfrm rot="5400000" flipH="1" flipV="1">
            <a:off x="2250306" y="4194045"/>
            <a:ext cx="1578198" cy="4080978"/>
          </a:xfrm>
          <a:prstGeom prst="bentConnector5">
            <a:avLst>
              <a:gd name="adj1" fmla="val -8717"/>
              <a:gd name="adj2" fmla="val 65840"/>
              <a:gd name="adj3" fmla="val 112969"/>
            </a:avLst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正方形/長方形 93"/>
          <p:cNvSpPr/>
          <p:nvPr/>
        </p:nvSpPr>
        <p:spPr>
          <a:xfrm>
            <a:off x="3779758" y="7245966"/>
            <a:ext cx="1617369" cy="18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609">
              <a:defRPr/>
            </a:pPr>
            <a:endParaRPr lang="ja-JP" altLang="en-US" sz="1631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cxnSp>
        <p:nvCxnSpPr>
          <p:cNvPr id="95" name="カギ線コネクタ 94"/>
          <p:cNvCxnSpPr>
            <a:cxnSpLocks/>
          </p:cNvCxnSpPr>
          <p:nvPr/>
        </p:nvCxnSpPr>
        <p:spPr>
          <a:xfrm rot="10800000">
            <a:off x="2664062" y="6305401"/>
            <a:ext cx="1211866" cy="25681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/>
          <p:cNvSpPr/>
          <p:nvPr/>
        </p:nvSpPr>
        <p:spPr>
          <a:xfrm>
            <a:off x="2182273" y="6939218"/>
            <a:ext cx="771239" cy="143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8609">
              <a:defRPr/>
            </a:pPr>
            <a:endParaRPr lang="ja-JP" altLang="en-US" sz="1631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476136" y="7177078"/>
            <a:ext cx="2336075" cy="25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760">
              <a:defRPr/>
            </a:pP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074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1074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r>
              <a:rPr lang="ja-JP" altLang="en-US" sz="985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」がインストールされます</a:t>
            </a:r>
            <a:endParaRPr lang="en-US" altLang="ja-JP" sz="985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440207" y="4358737"/>
            <a:ext cx="2490981" cy="2634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lang="en-US" altLang="ja-JP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アプリをお持ちでない場合</a:t>
            </a:r>
            <a:endParaRPr lang="en-US" altLang="ja-JP" sz="10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3587777" y="4341090"/>
            <a:ext cx="2490981" cy="2634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既に</a:t>
            </a:r>
            <a:r>
              <a:rPr lang="en-US" altLang="ja-JP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1074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アプリをお持ちの場合</a:t>
            </a:r>
            <a:endParaRPr lang="en-US" altLang="ja-JP" sz="1074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326495" y="7568194"/>
            <a:ext cx="3261281" cy="784830"/>
          </a:xfrm>
          <a:prstGeom prst="rect">
            <a:avLst/>
          </a:prstGeom>
          <a:ln w="31750">
            <a:solidFill>
              <a:srgbClr val="E94708"/>
            </a:solidFill>
          </a:ln>
        </p:spPr>
        <p:txBody>
          <a:bodyPr wrap="square">
            <a:noAutofit/>
          </a:bodyPr>
          <a:lstStyle/>
          <a:p>
            <a:pPr defTabSz="755760">
              <a:defRPr/>
            </a:pPr>
            <a:r>
              <a:rPr lang="en-US" altLang="zh-TW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講演会問合せ</a:t>
            </a:r>
            <a:r>
              <a:rPr lang="zh-TW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窓口</a:t>
            </a:r>
            <a:r>
              <a:rPr lang="en-US" altLang="zh-TW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755760">
              <a:defRPr/>
            </a:pPr>
            <a:r>
              <a:rPr kumimoji="0" lang="ja-JP" altLang="en-US" sz="105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エーザイ株式会社　吉田佳祐</a:t>
            </a:r>
            <a:endParaRPr lang="en-US" altLang="zh-TW" sz="105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55760">
              <a:defRPr/>
            </a:pPr>
            <a:r>
              <a:rPr lang="ja-JP" altLang="en-US" sz="105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📞：</a:t>
            </a:r>
            <a:r>
              <a:rPr lang="en-US" altLang="zh-TW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0" lang="en-US" altLang="zh-TW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lang="en-US" altLang="zh-TW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-2268-0950 </a:t>
            </a:r>
            <a:endParaRPr lang="zh-TW" altLang="en-US" sz="105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55760">
              <a:defRPr/>
            </a:pPr>
            <a:r>
              <a:rPr lang="en-US" altLang="zh-TW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✉</a:t>
            </a:r>
            <a:r>
              <a:rPr lang="zh-TW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zh-TW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k12-Yoshida@hhc.eisai.co.jp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3825428" y="7496091"/>
            <a:ext cx="2638197" cy="8810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0244" tIns="60244" rIns="60244" bIns="60244" anchor="ctr">
            <a:noAutofit/>
          </a:bodyPr>
          <a:lstStyle/>
          <a:p>
            <a:pPr algn="just" defTabSz="777691">
              <a:defRPr/>
            </a:pPr>
            <a:r>
              <a:rPr lang="ja-JP" altLang="en-US" sz="1013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推奨ブラウザ</a:t>
            </a:r>
            <a:r>
              <a:rPr lang="ja-JP" altLang="en-US" sz="878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（最新版に更新をお願いします）</a:t>
            </a:r>
            <a:endParaRPr lang="en-US" altLang="ja-JP" sz="1013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43461" indent="-143461" algn="just" defTabSz="777691">
              <a:buFont typeface="Arial" panose="020B0604020202020204" pitchFamily="34" charset="0"/>
              <a:buChar char="•"/>
              <a:defRPr/>
            </a:pPr>
            <a:r>
              <a:rPr lang="en-US" altLang="ja-JP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Internet Explorer 10</a:t>
            </a:r>
            <a:r>
              <a:rPr lang="ja-JP" altLang="en-US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</a:p>
          <a:p>
            <a:pPr marL="143461" indent="-143461" algn="just" defTabSz="777691">
              <a:buFont typeface="Arial" panose="020B0604020202020204" pitchFamily="34" charset="0"/>
              <a:buChar char="•"/>
              <a:defRPr/>
            </a:pPr>
            <a:r>
              <a:rPr lang="en-US" altLang="ja-JP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Microsoft Edge 38.14393.0.0</a:t>
            </a:r>
            <a:r>
              <a:rPr lang="ja-JP" altLang="en-US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</a:p>
          <a:p>
            <a:pPr marL="143461" indent="-143461" algn="just" defTabSz="777691">
              <a:buFont typeface="Arial" panose="020B0604020202020204" pitchFamily="34" charset="0"/>
              <a:buChar char="•"/>
              <a:defRPr/>
            </a:pPr>
            <a:r>
              <a:rPr lang="en-US" altLang="ja-JP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Google Chrome 53.0.2785</a:t>
            </a:r>
            <a:r>
              <a:rPr lang="ja-JP" altLang="en-US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</a:p>
          <a:p>
            <a:pPr marL="143461" indent="-143461" algn="just" defTabSz="777691">
              <a:buFont typeface="Arial" panose="020B0604020202020204" pitchFamily="34" charset="0"/>
              <a:buChar char="•"/>
              <a:defRPr/>
            </a:pPr>
            <a:r>
              <a:rPr lang="en-US" altLang="ja-JP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Safari 10.0.602.1.50</a:t>
            </a:r>
            <a:r>
              <a:rPr lang="ja-JP" altLang="en-US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</a:p>
          <a:p>
            <a:pPr marL="143461" indent="-143461" algn="just" defTabSz="777691">
              <a:buFont typeface="Arial" panose="020B0604020202020204" pitchFamily="34" charset="0"/>
              <a:buChar char="•"/>
              <a:defRPr/>
            </a:pPr>
            <a:r>
              <a:rPr lang="en-US" altLang="ja-JP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Firefox 49.0</a:t>
            </a:r>
            <a:r>
              <a:rPr lang="ja-JP" altLang="en-US" sz="75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endParaRPr lang="en-US" altLang="ja-JP" sz="75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19" y="7713746"/>
            <a:ext cx="639278" cy="639278"/>
          </a:xfrm>
          <a:prstGeom prst="rect">
            <a:avLst/>
          </a:prstGeom>
        </p:spPr>
      </p:pic>
      <p:cxnSp>
        <p:nvCxnSpPr>
          <p:cNvPr id="44" name="カギ線コネクタ 43"/>
          <p:cNvCxnSpPr/>
          <p:nvPr/>
        </p:nvCxnSpPr>
        <p:spPr>
          <a:xfrm rot="16200000" flipH="1">
            <a:off x="3367087" y="3280837"/>
            <a:ext cx="605053" cy="151545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カギ線コネクタ 46"/>
          <p:cNvCxnSpPr>
            <a:cxnSpLocks/>
          </p:cNvCxnSpPr>
          <p:nvPr/>
        </p:nvCxnSpPr>
        <p:spPr>
          <a:xfrm rot="5400000">
            <a:off x="1858556" y="3287762"/>
            <a:ext cx="605053" cy="150160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図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1332" y="2847271"/>
            <a:ext cx="3162668" cy="582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" name="下矢印 50"/>
          <p:cNvSpPr/>
          <p:nvPr/>
        </p:nvSpPr>
        <p:spPr>
          <a:xfrm rot="13920758">
            <a:off x="3297607" y="3155640"/>
            <a:ext cx="262787" cy="374983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endParaRPr lang="ja-JP" altLang="en-US" sz="1612" dirty="0">
              <a:solidFill>
                <a:prstClr val="white"/>
              </a:solidFill>
              <a:latin typeface="游ゴシック"/>
              <a:ea typeface="游ゴシック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1077991" y="3483641"/>
            <a:ext cx="4002293" cy="263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8720">
              <a:defRPr/>
            </a:pPr>
            <a:r>
              <a:rPr lang="ja-JP" altLang="en-US" sz="10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メールの視聴</a:t>
            </a:r>
            <a:r>
              <a:rPr lang="en-US" altLang="ja-JP" sz="10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lang="ja-JP" altLang="en-US" sz="1074" b="1" u="sng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「ここをクリックして参加」</a:t>
            </a:r>
            <a:r>
              <a:rPr lang="ja-JP" altLang="en-US" sz="1074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の部分をクリックしてください。</a:t>
            </a:r>
          </a:p>
        </p:txBody>
      </p:sp>
      <p:sp>
        <p:nvSpPr>
          <p:cNvPr id="53" name="テキスト ボックス 2"/>
          <p:cNvSpPr txBox="1">
            <a:spLocks noChangeArrowheads="1"/>
          </p:cNvSpPr>
          <p:nvPr/>
        </p:nvSpPr>
        <p:spPr bwMode="auto">
          <a:xfrm>
            <a:off x="324223" y="8688753"/>
            <a:ext cx="6189777" cy="9002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ご入力いただきました個人情報は、</a:t>
            </a:r>
            <a:r>
              <a:rPr lang="ja-JP" altLang="en-US" sz="105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本勉強会開催及び今後の講演会ご案内、医療情報、学術情報の提供および収集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に使用させていただきます。本目的以外には一切使用致しません。個人情報はエーザイ株式会社（</a:t>
            </a:r>
            <a:r>
              <a:rPr lang="en-US" altLang="ja-JP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https://www.eisai.co.jp/privacy/</a:t>
            </a:r>
            <a:r>
              <a:rPr lang="ja-JP" altLang="en-US" sz="105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）の個人情報保護方針に基づき安全かつ適切に管理いたします。</a:t>
            </a:r>
            <a:endParaRPr lang="en-US" altLang="ja-JP" sz="105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▶本講演会は</a:t>
            </a:r>
            <a:r>
              <a:rPr lang="en-US" altLang="ja-JP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ご参加登録をいただいた医療関係者の皆さまに限り</a:t>
            </a:r>
            <a:r>
              <a:rPr lang="en-US" altLang="ja-JP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ご視聴いただくことが可能です。 </a:t>
            </a:r>
            <a:endParaRPr lang="en-US" altLang="ja-JP" sz="1050" dirty="0">
              <a:solidFill>
                <a:srgbClr val="3E3E3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▶本講演会で投影される情報</a:t>
            </a:r>
            <a:r>
              <a:rPr lang="en-US" altLang="ja-JP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文字</a:t>
            </a:r>
            <a:r>
              <a:rPr lang="en-US" altLang="ja-JP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写真</a:t>
            </a:r>
            <a:r>
              <a:rPr lang="en-US" altLang="ja-JP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図</a:t>
            </a:r>
            <a:r>
              <a:rPr lang="en-US" altLang="ja-JP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､</a:t>
            </a:r>
            <a:r>
              <a:rPr lang="ja-JP" altLang="en-US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イラストなど</a:t>
            </a:r>
            <a:r>
              <a:rPr lang="en-US" altLang="ja-JP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lang="ja-JP" altLang="en-US" sz="1050" dirty="0">
                <a:solidFill>
                  <a:srgbClr val="3E3E3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の二次利用はお控えください。</a:t>
            </a:r>
            <a:endParaRPr lang="ja-JP" altLang="en-US" sz="1050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885DBC6-3412-4620-917D-7B093D430702}"/>
              </a:ext>
            </a:extLst>
          </p:cNvPr>
          <p:cNvSpPr/>
          <p:nvPr/>
        </p:nvSpPr>
        <p:spPr>
          <a:xfrm>
            <a:off x="535499" y="1594089"/>
            <a:ext cx="4735187" cy="721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ja-JP" altLang="en-US" sz="1662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11AD96-32AF-48B1-B854-922E6D9A24EE}"/>
              </a:ext>
            </a:extLst>
          </p:cNvPr>
          <p:cNvSpPr txBox="1"/>
          <p:nvPr/>
        </p:nvSpPr>
        <p:spPr>
          <a:xfrm>
            <a:off x="5226266" y="2411462"/>
            <a:ext cx="1407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/>
              <a:t>[</a:t>
            </a:r>
            <a:r>
              <a:rPr lang="ja-JP" altLang="en-US" sz="1050" dirty="0"/>
              <a:t>登録用二次元コード</a:t>
            </a:r>
            <a:r>
              <a:rPr lang="en-US" altLang="ja-JP" sz="1050" dirty="0"/>
              <a:t>]</a:t>
            </a:r>
            <a:endParaRPr lang="ja-JP" altLang="en-US" sz="105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F056C2-CC81-4D5B-845F-443E7E5A0D2E}"/>
              </a:ext>
            </a:extLst>
          </p:cNvPr>
          <p:cNvSpPr txBox="1"/>
          <p:nvPr/>
        </p:nvSpPr>
        <p:spPr>
          <a:xfrm>
            <a:off x="643558" y="1640632"/>
            <a:ext cx="462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linkClick r:id="rId10"/>
              </a:rPr>
              <a:t>https://us06web.zoom.us/webinar/register/WN_gXAp7RZ_RDmfFBGq_fSxTA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921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Saved xmlns="818587af-a97e-45f6-98dd-0bf4ab33c058" xsi:nil="true"/>
    <_dlc_ExpireDate xmlns="818587af-a97e-45f6-98dd-0bf4ab33c058">2031-01-21T00:03:39+00:00</_dlc_ExpireDate>
  </documentManagement>
</p:properties>
</file>

<file path=customXml/item2.xml><?xml version="1.0" encoding="utf-8"?>
<?mso-contentType ?>
<p:Policy xmlns:p="office.server.policy" id="ed7080e7-8a8c-433b-868d-8747b185f7be" local="false">
  <p:Name>有効期限ポリシー</p:Name>
  <p:Description/>
  <p:Statement/>
  <p:PolicyItems>
    <p:PolicyItem featureId="Microsoft.Office.RecordsManagement.PolicyFeatures.Expiration" staticId="0x0101001C3D9F9474372546A78EF68CE43228ED|-1366636739" UniqueId="5a420371-e1a0-49db-b207-c9fbece1df13">
      <p:Name>保持</p:Name>
      <p:Description>処理対象コンテンツのスケジュールを自動的に設定し、期限に達したコンテンツに対して保持処理を実行します。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10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C3D9F9474372546A78EF68CE43228ED" ma:contentTypeVersion="18" ma:contentTypeDescription="新しいドキュメントを作成します。" ma:contentTypeScope="" ma:versionID="f0d3381ecdd906acfded01ec9ddef277">
  <xsd:schema xmlns:xsd="http://www.w3.org/2001/XMLSchema" xmlns:xs="http://www.w3.org/2001/XMLSchema" xmlns:p="http://schemas.microsoft.com/office/2006/metadata/properties" xmlns:ns2="818587af-a97e-45f6-98dd-0bf4ab33c058" targetNamespace="http://schemas.microsoft.com/office/2006/metadata/properties" ma:root="true" ma:fieldsID="c841dbda69ec3c6a3f1b095bbc1b63a0" ns2:_="">
    <xsd:import namespace="818587af-a97e-45f6-98dd-0bf4ab33c058"/>
    <xsd:element name="properties">
      <xsd:complexType>
        <xsd:sequence>
          <xsd:element name="documentManagement">
            <xsd:complexType>
              <xsd:all>
                <xsd:element ref="ns2:_dlc_Exempt" minOccurs="0"/>
                <xsd:element ref="ns2:_dlc_ExpireDateSaved" minOccurs="0"/>
                <xsd:element ref="ns2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587af-a97e-45f6-98dd-0bf4ab33c058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ポリシー適用除外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元の有効期限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有効期限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3EDC80-981B-4BC1-B804-0F1562E81E92}">
  <ds:schemaRefs>
    <ds:schemaRef ds:uri="818587af-a97e-45f6-98dd-0bf4ab33c058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408EF5B-731C-4C9B-93C5-5C04954F5F65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2882A64F-D19A-4CB0-A025-326E28130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587af-a97e-45f6-98dd-0bf4ab33c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C5E7E0C-683B-4197-A939-BBDC9869F0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4565</TotalTime>
  <Words>547</Words>
  <Application>Microsoft Office PowerPoint</Application>
  <PresentationFormat>A4 210 x 297 mm</PresentationFormat>
  <Paragraphs>58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Meiryo UI</vt:lpstr>
      <vt:lpstr>メイリオ</vt:lpstr>
      <vt:lpstr>游ゴシック</vt:lpstr>
      <vt:lpstr>Arial</vt:lpstr>
      <vt:lpstr>Calibri</vt:lpstr>
      <vt:lpstr>OCRB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Mari Yashiro (八代 真理) / ＥＪＬＢ</dc:creator>
  <cp:lastModifiedBy>Keisuke Yoshida (吉田 佳祐) / ＯＮ中四</cp:lastModifiedBy>
  <cp:revision>281</cp:revision>
  <cp:lastPrinted>2022-07-06T04:58:04Z</cp:lastPrinted>
  <dcterms:created xsi:type="dcterms:W3CDTF">2018-03-09T09:35:29Z</dcterms:created>
  <dcterms:modified xsi:type="dcterms:W3CDTF">2022-07-15T01:13:04Z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0x0101001C3D9F9474372546A78EF68CE43228ED</vt:lpwstr>
  </property>
  <property fmtid="{D5CDD505-2E9C-101B-9397-08002B2CF9AE}" pid="3" name="_dlc_policyId">
    <vt:lpwstr>0x0101001C3D9F9474372546A78EF68CE43228ED|-1366636739</vt:lpwstr>
  </property>
  <property fmtid="{D5CDD505-2E9C-101B-9397-08002B2CF9AE}" pid="4" name="ItemRetentionFormula">
    <vt:lpwstr>&lt;formula id="Microsoft.Office.RecordsManagement.PolicyFeatures.Expiration.Formula.BuiltIn"&gt;&lt;number&gt;10&lt;/number&gt;&lt;property&gt;Modified&lt;/property&gt;&lt;propertyId&gt;28cf69c5-fa48-462a-b5cd-27b6f9d2bd5f&lt;/propertyId&gt;&lt;period&gt;years&lt;/period&gt;&lt;/formula&gt;</vt:lpwstr>
  </property>
</Properties>
</file>