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ｺﾞｼｯｸE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jikawa,Katsunori 藤川勝規(MS部O-メディカル推進G)" initials="F藤" lastIdx="9" clrIdx="0">
    <p:extLst>
      <p:ext uri="{19B8F6BF-5375-455C-9EA6-DF929625EA0E}">
        <p15:presenceInfo xmlns:p15="http://schemas.microsoft.com/office/powerpoint/2012/main" userId="S-1-5-21-73586283-1757981266-1417001333-104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DF781E"/>
    <a:srgbClr val="CC6600"/>
    <a:srgbClr val="0000F2"/>
    <a:srgbClr val="0033CC"/>
    <a:srgbClr val="FFFFCC"/>
    <a:srgbClr val="FFFFFF"/>
    <a:srgbClr val="FFFF66"/>
    <a:srgbClr val="0437C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796" autoAdjust="0"/>
  </p:normalViewPr>
  <p:slideViewPr>
    <p:cSldViewPr snapToGrid="0">
      <p:cViewPr varScale="1">
        <p:scale>
          <a:sx n="50" d="100"/>
          <a:sy n="50" d="100"/>
        </p:scale>
        <p:origin x="2000" y="40"/>
      </p:cViewPr>
      <p:guideLst>
        <p:guide orient="horz" pos="312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l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l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309897-6E2E-4A47-9146-BEF6DAF9E5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2978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l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44538"/>
            <a:ext cx="2582862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l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spcBef>
                <a:spcPct val="0"/>
              </a:spcBef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65F7B38-C369-48E1-BF7C-268AB492DF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9546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64296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6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4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7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80628" y="1655805"/>
            <a:ext cx="6858000" cy="1508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4000" y="2080002"/>
            <a:ext cx="6210000" cy="294302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177172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A07FDFE-532A-4A28-B6F5-9FD5B8A6AF6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0033CC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>
                <a:latin typeface="Arial"/>
                <a:ea typeface="ＭＳ Ｐゴシック"/>
              </a:rPr>
              <a:t>CMA-MP007_</a:t>
            </a:r>
            <a:r>
              <a:rPr lang="ja-JP" altLang="en-US">
                <a:latin typeface="Arial"/>
                <a:ea typeface="ＭＳ Ｐゴシック"/>
              </a:rPr>
              <a:t>様式</a:t>
            </a:r>
            <a:r>
              <a:rPr lang="en-US" altLang="ja-JP">
                <a:latin typeface="Arial"/>
                <a:ea typeface="ＭＳ Ｐゴシック"/>
              </a:rPr>
              <a:t>1</a:t>
            </a:r>
            <a:r>
              <a:rPr lang="ja-JP" altLang="en-US">
                <a:latin typeface="Arial"/>
                <a:ea typeface="ＭＳ Ｐゴシック"/>
              </a:rPr>
              <a:t>　</a:t>
            </a:r>
            <a:r>
              <a:rPr lang="en-US" altLang="ja-JP">
                <a:latin typeface="Arial"/>
                <a:ea typeface="ＭＳ Ｐゴシック"/>
              </a:rPr>
              <a:t>2016/08/01</a:t>
            </a:r>
            <a:r>
              <a:rPr lang="ja-JP" altLang="en-US">
                <a:latin typeface="Arial"/>
                <a:ea typeface="ＭＳ Ｐゴシック"/>
              </a:rPr>
              <a:t>施行</a:t>
            </a:r>
            <a:endParaRPr lang="ja-JP" altLang="en-US" dirty="0"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26980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50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6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0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6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1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3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1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26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14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9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62" r:id="rId12"/>
    <p:sldLayoutId id="214748366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4DE0F7C7-AF9D-4FC7-A933-40FFF7D3E0FC}"/>
              </a:ext>
            </a:extLst>
          </p:cNvPr>
          <p:cNvSpPr/>
          <p:nvPr/>
        </p:nvSpPr>
        <p:spPr>
          <a:xfrm>
            <a:off x="5260755" y="7244431"/>
            <a:ext cx="1449549" cy="1468423"/>
          </a:xfrm>
          <a:prstGeom prst="wedgeRectCallout">
            <a:avLst>
              <a:gd name="adj1" fmla="val -47935"/>
              <a:gd name="adj2" fmla="val -3525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74" name="Picture 6" descr="黄色地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1" y="2419969"/>
            <a:ext cx="6782452" cy="4779447"/>
          </a:xfrm>
          <a:prstGeom prst="rect">
            <a:avLst/>
          </a:prstGeom>
          <a:noFill/>
          <a:ln>
            <a:noFill/>
          </a:ln>
        </p:spPr>
      </p:pic>
      <p:sp>
        <p:nvSpPr>
          <p:cNvPr id="3079" name="Text Box 879"/>
          <p:cNvSpPr txBox="1">
            <a:spLocks noChangeArrowheads="1"/>
          </p:cNvSpPr>
          <p:nvPr/>
        </p:nvSpPr>
        <p:spPr bwMode="auto">
          <a:xfrm>
            <a:off x="105985" y="8754179"/>
            <a:ext cx="66043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  <a:spcBef>
                <a:spcPct val="50000"/>
              </a:spcBef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本セミナーのお問い合わせ先：メディカルアフェアーズ本部　中国四国メディカルリエゾン推進室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eaLnBrk="1" hangingPunct="1">
              <a:lnSpc>
                <a:spcPts val="1200"/>
              </a:lnSpc>
              <a:spcBef>
                <a:spcPct val="50000"/>
              </a:spcBef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Mail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HCC-BR-Web-conference@chugai-pharm.co.jp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eaLnBrk="1" hangingPunct="1">
              <a:lnSpc>
                <a:spcPts val="1200"/>
              </a:lnSpc>
              <a:spcBef>
                <a:spcPct val="50000"/>
              </a:spcBef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電話：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09052002303            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担当：田中愛、津谷行俊</a:t>
            </a:r>
          </a:p>
        </p:txBody>
      </p:sp>
      <p:sp>
        <p:nvSpPr>
          <p:cNvPr id="2" name="正方形/長方形 3"/>
          <p:cNvSpPr>
            <a:spLocks noChangeArrowheads="1"/>
          </p:cNvSpPr>
          <p:nvPr/>
        </p:nvSpPr>
        <p:spPr bwMode="auto">
          <a:xfrm>
            <a:off x="0" y="960463"/>
            <a:ext cx="687273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9pPr>
          </a:lstStyle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謹啓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時下、先生におかれましては、益々ご清祥の事とお喜び申し上げます。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この度、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HCC Basic Research Web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conference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を開催する事となりましたのでご案内申し上げます。本セミナーは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Web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講演会として実施させていただきますので事前参加登録の上、先生ご自身の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PC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、タブレットにてご視聴をお願い申し上げます。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			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　　　　　　　　　　　　　　　　　　　　謹白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0" y="0"/>
            <a:ext cx="6858000" cy="369332"/>
          </a:xfrm>
          <a:prstGeom prst="rect">
            <a:avLst/>
          </a:prstGeom>
          <a:gradFill flip="none" rotWithShape="1">
            <a:gsLst>
              <a:gs pos="0">
                <a:srgbClr val="CC6600"/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2813" eaLnBrk="1" hangingPunct="1">
              <a:spcBef>
                <a:spcPct val="50000"/>
              </a:spcBef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0" y="9525280"/>
            <a:ext cx="6858000" cy="369332"/>
          </a:xfrm>
          <a:prstGeom prst="rect">
            <a:avLst/>
          </a:prstGeom>
          <a:gradFill flip="none" rotWithShape="1">
            <a:gsLst>
              <a:gs pos="0">
                <a:srgbClr val="CC6600"/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2813" eaLnBrk="1" hangingPunct="1">
              <a:spcBef>
                <a:spcPct val="50000"/>
              </a:spcBef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46854" y="2556458"/>
            <a:ext cx="5783346" cy="517712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日時：</a:t>
            </a:r>
            <a:r>
              <a:rPr kumimoji="0" lang="en-US" altLang="zh-TW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2022</a:t>
            </a: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年</a:t>
            </a:r>
            <a:r>
              <a:rPr kumimoji="0" lang="en-US" altLang="ja-JP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8</a:t>
            </a:r>
            <a:r>
              <a:rPr kumimoji="0" lang="zh-TW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</a:t>
            </a:r>
            <a:r>
              <a:rPr kumimoji="0" lang="en-US" altLang="ja-JP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10</a:t>
            </a: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日（水）</a:t>
            </a:r>
            <a:r>
              <a:rPr kumimoji="0" lang="en-US" altLang="zh-TW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19:00</a:t>
            </a:r>
            <a:r>
              <a:rPr kumimoji="0" lang="zh-TW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～</a:t>
            </a:r>
            <a:r>
              <a:rPr kumimoji="0" lang="en-US" altLang="zh-TW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20:</a:t>
            </a:r>
            <a:r>
              <a:rPr kumimoji="0" lang="en-US" altLang="ja-JP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3</a:t>
            </a:r>
            <a:r>
              <a:rPr kumimoji="0" lang="en-US" altLang="zh-TW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6" name="Text Box 922"/>
          <p:cNvSpPr txBox="1">
            <a:spLocks noChangeArrowheads="1"/>
          </p:cNvSpPr>
          <p:nvPr/>
        </p:nvSpPr>
        <p:spPr bwMode="auto">
          <a:xfrm>
            <a:off x="1164960" y="9529319"/>
            <a:ext cx="45969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主催　中外製薬株式会社</a:t>
            </a:r>
          </a:p>
        </p:txBody>
      </p:sp>
      <p:sp>
        <p:nvSpPr>
          <p:cNvPr id="54" name="正方形/長方形 3"/>
          <p:cNvSpPr>
            <a:spLocks noChangeArrowheads="1"/>
          </p:cNvSpPr>
          <p:nvPr/>
        </p:nvSpPr>
        <p:spPr bwMode="auto">
          <a:xfrm>
            <a:off x="35970" y="497307"/>
            <a:ext cx="682203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PｺﾞｼｯｸE" panose="020B0900000000000000" pitchFamily="50" charset="-128"/>
              </a:defRPr>
            </a:lvl9pPr>
          </a:lstStyle>
          <a:p>
            <a:pPr algn="ctr"/>
            <a:r>
              <a:rPr lang="en-US" altLang="ja-JP" sz="2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HCC Basic Research Web</a:t>
            </a:r>
            <a:r>
              <a:rPr lang="ja-JP" altLang="en-US" sz="2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conference</a:t>
            </a:r>
            <a:endParaRPr lang="ja-JP" altLang="en-US" sz="2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08F57A5C-A584-4F38-9576-86DA1B7CC8DD}"/>
              </a:ext>
            </a:extLst>
          </p:cNvPr>
          <p:cNvGrpSpPr/>
          <p:nvPr/>
        </p:nvGrpSpPr>
        <p:grpSpPr>
          <a:xfrm>
            <a:off x="887197" y="3165996"/>
            <a:ext cx="5080000" cy="338554"/>
            <a:chOff x="1080098" y="6463663"/>
            <a:chExt cx="5401067" cy="338554"/>
          </a:xfrm>
        </p:grpSpPr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4306BAFC-320B-494F-B00F-B7022ED17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098" y="6498828"/>
              <a:ext cx="5401067" cy="268225"/>
            </a:xfrm>
            <a:prstGeom prst="rect">
              <a:avLst/>
            </a:prstGeom>
          </p:spPr>
        </p:pic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989A6F7D-1AA5-4CB0-9EE8-3A82AF2CA77F}"/>
                </a:ext>
              </a:extLst>
            </p:cNvPr>
            <p:cNvSpPr txBox="1"/>
            <p:nvPr/>
          </p:nvSpPr>
          <p:spPr>
            <a:xfrm>
              <a:off x="2412479" y="6463663"/>
              <a:ext cx="23762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bg1"/>
                  </a:solidFill>
                </a:rPr>
                <a:t>PROGRAM</a:t>
              </a:r>
            </a:p>
          </p:txBody>
        </p:sp>
      </p:grp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1A49972-224B-4D4F-B4F3-9CA3F96C0E4A}"/>
              </a:ext>
            </a:extLst>
          </p:cNvPr>
          <p:cNvSpPr/>
          <p:nvPr/>
        </p:nvSpPr>
        <p:spPr>
          <a:xfrm>
            <a:off x="35968" y="4288944"/>
            <a:ext cx="62355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講演１．肝細胞癌（</a:t>
            </a:r>
            <a:r>
              <a:rPr lang="en-US" altLang="ja-JP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19:00</a:t>
            </a: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19:30</a:t>
            </a: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　　　 </a:t>
            </a:r>
            <a:endParaRPr lang="en-US" altLang="ja-JP" sz="16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6A5CAA8-2BE3-461F-9A94-79637E03A4AD}"/>
              </a:ext>
            </a:extLst>
          </p:cNvPr>
          <p:cNvSpPr/>
          <p:nvPr/>
        </p:nvSpPr>
        <p:spPr>
          <a:xfrm>
            <a:off x="35969" y="3543897"/>
            <a:ext cx="6744352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司会：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日浅陽一先生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愛媛大学大学院医学系研究科 消化器・内分泌・代謝内科学　教授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83970BD-62A9-4E51-A26A-D11ACC1C1744}"/>
              </a:ext>
            </a:extLst>
          </p:cNvPr>
          <p:cNvSpPr/>
          <p:nvPr/>
        </p:nvSpPr>
        <p:spPr>
          <a:xfrm>
            <a:off x="0" y="4701315"/>
            <a:ext cx="6857999" cy="326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Bef>
                <a:spcPct val="30000"/>
              </a:spcBef>
            </a:pPr>
            <a:r>
              <a:rPr lang="ja-JP" altLang="en-US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「　肝細胞癌における</a:t>
            </a:r>
            <a:r>
              <a:rPr lang="en-US" altLang="ja-JP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PKR</a:t>
            </a:r>
            <a:r>
              <a:rPr lang="ja-JP" altLang="en-US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の役割と治療標的としての可能性　」</a:t>
            </a:r>
            <a:r>
              <a:rPr lang="ja-JP" altLang="en-US" sz="24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lang="en-US" altLang="ja-JP" sz="16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338A377-6B6A-4EA6-8BE1-DCCE7EBBCB3A}"/>
              </a:ext>
            </a:extLst>
          </p:cNvPr>
          <p:cNvSpPr/>
          <p:nvPr/>
        </p:nvSpPr>
        <p:spPr>
          <a:xfrm>
            <a:off x="115779" y="5044546"/>
            <a:ext cx="6626441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演者：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渡辺　崇夫先生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愛媛大学大学院医学系研究科 消化器・内分泌・代謝内科学　助教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33B14C5-F199-4939-8880-5BDE382EFA9B}"/>
              </a:ext>
            </a:extLst>
          </p:cNvPr>
          <p:cNvSpPr txBox="1"/>
          <p:nvPr/>
        </p:nvSpPr>
        <p:spPr>
          <a:xfrm>
            <a:off x="115779" y="7261463"/>
            <a:ext cx="5590915" cy="14927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本セミナーは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事前参加登録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制とさせて頂きます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①左記の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二次元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コードから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登録ページに移動します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②必要事項を入力後、送信ボタンを押下ください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③入力いただきました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Mail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アドレスに登録確認メールが届きましたら登録完了です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ご記入頂きました個人情報は参加確認ならびに当日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、パスワード案内と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開催後アンケートのために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のみ使用させて頂きます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開催当日はご案内メールに記載の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よりご視聴ください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8B82E04-AB5C-4107-8C69-FF95ED627EB7}"/>
              </a:ext>
            </a:extLst>
          </p:cNvPr>
          <p:cNvSpPr txBox="1"/>
          <p:nvPr/>
        </p:nvSpPr>
        <p:spPr>
          <a:xfrm>
            <a:off x="496609" y="21566"/>
            <a:ext cx="5933625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Zoom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システムによる</a:t>
            </a:r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Web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配信セミナーです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0036B59-DD19-485B-8693-F478995DCF13}"/>
              </a:ext>
            </a:extLst>
          </p:cNvPr>
          <p:cNvSpPr/>
          <p:nvPr/>
        </p:nvSpPr>
        <p:spPr>
          <a:xfrm>
            <a:off x="35968" y="5700722"/>
            <a:ext cx="62355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講演</a:t>
            </a:r>
            <a:r>
              <a:rPr lang="en-US" altLang="ja-JP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．がん微小環境（</a:t>
            </a:r>
            <a:r>
              <a:rPr lang="en-US" altLang="ja-JP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19:30</a:t>
            </a: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20:30</a:t>
            </a:r>
            <a:r>
              <a:rPr lang="ja-JP" altLang="en-US" sz="1600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　　　 </a:t>
            </a:r>
            <a:endParaRPr lang="en-US" altLang="ja-JP" sz="16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CD35742-E801-407E-86F9-95F0A35EA0AD}"/>
              </a:ext>
            </a:extLst>
          </p:cNvPr>
          <p:cNvSpPr/>
          <p:nvPr/>
        </p:nvSpPr>
        <p:spPr>
          <a:xfrm>
            <a:off x="-1803" y="6117880"/>
            <a:ext cx="685799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Bef>
                <a:spcPct val="30000"/>
              </a:spcBef>
            </a:pPr>
            <a:r>
              <a:rPr lang="ja-JP" altLang="en-US" b="1" dirty="0">
                <a:solidFill>
                  <a:srgbClr val="08768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「　腫瘍免疫学とがん免疫療法の最近の進歩　」</a:t>
            </a:r>
            <a:endParaRPr lang="en-US" altLang="ja-JP" sz="1600" b="1" dirty="0">
              <a:solidFill>
                <a:srgbClr val="08768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01565E4-C2A6-41AF-A499-DA7DD7FEA2BF}"/>
              </a:ext>
            </a:extLst>
          </p:cNvPr>
          <p:cNvSpPr/>
          <p:nvPr/>
        </p:nvSpPr>
        <p:spPr>
          <a:xfrm>
            <a:off x="121887" y="6460906"/>
            <a:ext cx="6620334" cy="68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演者：</a:t>
            </a:r>
            <a:r>
              <a:rPr lang="zh-CN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河上　裕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300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zh-CN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国際医療福祉大学 医学部長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CN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医学研究科 免疫学　教授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C89948-5703-43FF-BCDC-55343B3DE0FC}"/>
              </a:ext>
            </a:extLst>
          </p:cNvPr>
          <p:cNvSpPr txBox="1"/>
          <p:nvPr/>
        </p:nvSpPr>
        <p:spPr>
          <a:xfrm>
            <a:off x="5470167" y="7746299"/>
            <a:ext cx="1094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icrosoft GothicNeo Light" panose="020B0503020000020004" pitchFamily="34" charset="-127"/>
              </a:rPr>
              <a:t>QR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icrosoft GothicNeo Light" panose="020B0503020000020004" pitchFamily="34" charset="-127"/>
              </a:rPr>
              <a:t>コード貼り付け</a:t>
            </a: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39645165-A74D-4F7D-9BA4-B67FD05E65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808" y="7231083"/>
            <a:ext cx="1492412" cy="149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488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68B9B1F578C41408459713EE41323BB" ma:contentTypeVersion="13" ma:contentTypeDescription="新しいドキュメントを作成します。" ma:contentTypeScope="" ma:versionID="d81c7286e4d81c965ad6fc444fd58d65">
  <xsd:schema xmlns:xsd="http://www.w3.org/2001/XMLSchema" xmlns:xs="http://www.w3.org/2001/XMLSchema" xmlns:p="http://schemas.microsoft.com/office/2006/metadata/properties" xmlns:ns3="699b7745-cf49-41c7-b76d-e81ec49e38b2" xmlns:ns4="11cbe655-e972-4306-8f20-3c2b70a205f8" targetNamespace="http://schemas.microsoft.com/office/2006/metadata/properties" ma:root="true" ma:fieldsID="af8c5e60aa7468737378ba072d761717" ns3:_="" ns4:_="">
    <xsd:import namespace="699b7745-cf49-41c7-b76d-e81ec49e38b2"/>
    <xsd:import namespace="11cbe655-e972-4306-8f20-3c2b70a20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45-cf49-41c7-b76d-e81ec49e3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be655-e972-4306-8f20-3c2b70a20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212750-CA5E-491E-ADB1-3492797593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217027-659F-4B9B-8710-EE07BF7C9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9b7745-cf49-41c7-b76d-e81ec49e38b2"/>
    <ds:schemaRef ds:uri="11cbe655-e972-4306-8f20-3c2b70a20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8A8986-B39E-4367-85C0-F8AE211D52BC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699b7745-cf49-41c7-b76d-e81ec49e38b2"/>
    <ds:schemaRef ds:uri="http://purl.org/dc/dcmitype/"/>
    <ds:schemaRef ds:uri="http://schemas.microsoft.com/office/2006/documentManagement/types"/>
    <ds:schemaRef ds:uri="11cbe655-e972-4306-8f20-3c2b70a205f8"/>
    <ds:schemaRef ds:uri="http://purl.org/dc/elements/1.1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2036</TotalTime>
  <Words>402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Theme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PIN</dc:creator>
  <cp:lastModifiedBy>Tanaka,Ai 田中愛(ML部中国四国ML推進室)</cp:lastModifiedBy>
  <cp:revision>279</cp:revision>
  <cp:lastPrinted>2022-06-13T05:47:25Z</cp:lastPrinted>
  <dcterms:created xsi:type="dcterms:W3CDTF">2008-03-05T03:03:20Z</dcterms:created>
  <dcterms:modified xsi:type="dcterms:W3CDTF">2022-06-15T07:19:37Z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0x010100968B9B1F578C41408459713EE41323BB</vt:lpwstr>
  </property>
</Properties>
</file>