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5"/>
  </p:sldMasterIdLst>
  <p:sldIdLst>
    <p:sldId id="257" r:id="rId6"/>
    <p:sldId id="266" r:id="rId7"/>
  </p:sldIdLst>
  <p:sldSz cx="6858000" cy="9144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1863" y="27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EE5CA-3355-4E18-90BE-6575B0CA15C2}" type="datetimeFigureOut">
              <a:rPr kumimoji="1" lang="ja-JP" altLang="en-US" smtClean="0"/>
              <a:t>2022/9/15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06CE1-ACCE-4293-BDFD-65EB13D8BF4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4098" name="Picture 2" descr="C:\Users\kameyama\Documents\レンビマ_肝細胞癌\案内状テンプレート\レンビマPPT用案内状\繝ｬ繝ｳ繝偵ｙ繝霸PT逕ｨ譯亥・迥ｶ\ベースA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6857999" cy="914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404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EE5CA-3355-4E18-90BE-6575B0CA15C2}" type="datetimeFigureOut">
              <a:rPr kumimoji="1" lang="ja-JP" altLang="en-US" smtClean="0"/>
              <a:t>2022/9/15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06CE1-ACCE-4293-BDFD-65EB13D8BF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3315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EE5CA-3355-4E18-90BE-6575B0CA15C2}" type="datetimeFigureOut">
              <a:rPr kumimoji="1" lang="ja-JP" altLang="en-US" smtClean="0"/>
              <a:t>2022/9/15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06CE1-ACCE-4293-BDFD-65EB13D8BF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4374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729037" y="529167"/>
            <a:ext cx="1157288" cy="11269134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57176" y="529167"/>
            <a:ext cx="3357563" cy="11269134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EE5CA-3355-4E18-90BE-6575B0CA15C2}" type="datetimeFigureOut">
              <a:rPr kumimoji="1" lang="ja-JP" altLang="en-US" smtClean="0"/>
              <a:t>2022/9/15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06CE1-ACCE-4293-BDFD-65EB13D8BF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6231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EE5CA-3355-4E18-90BE-6575B0CA15C2}" type="datetimeFigureOut">
              <a:rPr kumimoji="1" lang="ja-JP" altLang="en-US" smtClean="0"/>
              <a:t>2022/9/15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06CE1-ACCE-4293-BDFD-65EB13D8BF4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4098" name="Picture 2" descr="C:\Users\kameyama\Documents\レンビマ_肝細胞癌\案内状テンプレート\レンビマPPT用案内状\繝ｬ繝ｳ繝偵ｙ繝霸PT逕ｨ譯亥・迥ｶ\ベースA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6857999" cy="914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53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EE5CA-3355-4E18-90BE-6575B0CA15C2}" type="datetimeFigureOut">
              <a:rPr kumimoji="1" lang="ja-JP" altLang="en-US" smtClean="0"/>
              <a:t>2022/9/15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06CE1-ACCE-4293-BDFD-65EB13D8BF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1107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5875868"/>
            <a:ext cx="5829300" cy="1816100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50"/>
          </a:xfr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EE5CA-3355-4E18-90BE-6575B0CA15C2}" type="datetimeFigureOut">
              <a:rPr kumimoji="1" lang="ja-JP" altLang="en-US" smtClean="0"/>
              <a:t>2022/9/15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06CE1-ACCE-4293-BDFD-65EB13D8BF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5836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57176" y="3081868"/>
            <a:ext cx="2257425" cy="8716434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628901" y="3081868"/>
            <a:ext cx="2257425" cy="8716434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EE5CA-3355-4E18-90BE-6575B0CA15C2}" type="datetimeFigureOut">
              <a:rPr kumimoji="1" lang="ja-JP" altLang="en-US" smtClean="0"/>
              <a:t>2022/9/15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06CE1-ACCE-4293-BDFD-65EB13D8BF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310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046818"/>
            <a:ext cx="3030141" cy="853016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70" y="2046818"/>
            <a:ext cx="3031331" cy="853016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EE5CA-3355-4E18-90BE-6575B0CA15C2}" type="datetimeFigureOut">
              <a:rPr kumimoji="1" lang="ja-JP" altLang="en-US" smtClean="0"/>
              <a:t>2022/9/15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06CE1-ACCE-4293-BDFD-65EB13D8BF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0978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EE5CA-3355-4E18-90BE-6575B0CA15C2}" type="datetimeFigureOut">
              <a:rPr kumimoji="1" lang="ja-JP" altLang="en-US" smtClean="0"/>
              <a:t>2022/9/15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06CE1-ACCE-4293-BDFD-65EB13D8BF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4621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EE5CA-3355-4E18-90BE-6575B0CA15C2}" type="datetimeFigureOut">
              <a:rPr kumimoji="1" lang="ja-JP" altLang="en-US" smtClean="0"/>
              <a:t>2022/9/15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06CE1-ACCE-4293-BDFD-65EB13D8BF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2013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8" y="364068"/>
            <a:ext cx="3833813" cy="7804151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1" y="1913467"/>
            <a:ext cx="2256235" cy="6254751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EE5CA-3355-4E18-90BE-6575B0CA15C2}" type="datetimeFigureOut">
              <a:rPr kumimoji="1" lang="ja-JP" altLang="en-US" smtClean="0"/>
              <a:t>2022/9/15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06CE1-ACCE-4293-BDFD-65EB13D8BF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0142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EE5CA-3355-4E18-90BE-6575B0CA15C2}" type="datetimeFigureOut">
              <a:rPr kumimoji="1" lang="ja-JP" altLang="en-US" smtClean="0"/>
              <a:t>2022/9/15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06CE1-ACCE-4293-BDFD-65EB13D8BF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1637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844083" rtl="0" eaLnBrk="1" latinLnBrk="0" hangingPunct="1">
        <a:spcBef>
          <a:spcPct val="0"/>
        </a:spcBef>
        <a:buNone/>
        <a:defRPr kumimoji="1"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6531" indent="-316531" algn="l" defTabSz="84408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defTabSz="84408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hyperlink" Target="https://us06web.zoom.us/webinar/register/WN__rUVDr3ZTlergmgxyR_e6w" TargetMode="External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68834" y="1077713"/>
            <a:ext cx="6612857" cy="9848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>
            <a:spAutoFit/>
          </a:bodyPr>
          <a:lstStyle/>
          <a:p>
            <a:pPr defTabSz="422041">
              <a:defRPr/>
            </a:pPr>
            <a:r>
              <a:rPr lang="ja-JP" altLang="en-US" sz="2000" b="1" kern="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en-US" altLang="ja-JP" sz="3200" b="1" kern="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HCC Expert Meeting in </a:t>
            </a:r>
            <a:r>
              <a:rPr lang="ja-JP" altLang="en-US" sz="3200" b="1" kern="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愛媛</a:t>
            </a:r>
            <a:endParaRPr lang="en-US" altLang="ja-JP" sz="2000" b="1" kern="0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422041">
              <a:defRPr/>
            </a:pPr>
            <a:r>
              <a:rPr lang="ja-JP" altLang="en-US" sz="3200" b="1" kern="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　　　　　　　</a:t>
            </a:r>
            <a:r>
              <a:rPr lang="en-US" altLang="ja-JP" sz="2800" b="1" kern="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 </a:t>
            </a:r>
            <a:r>
              <a:rPr lang="ja-JP" altLang="en-US" sz="2800" b="1" kern="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　　　　　　　　    </a:t>
            </a:r>
            <a:r>
              <a:rPr lang="en-US" altLang="ja-JP" sz="2400" b="1" kern="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 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582991" y="1986000"/>
            <a:ext cx="6076008" cy="88543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defTabSz="844083">
              <a:defRPr/>
            </a:pPr>
            <a:r>
              <a:rPr kumimoji="1" lang="ja-JP" altLang="en-US" sz="1846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　時：</a:t>
            </a:r>
            <a:r>
              <a:rPr kumimoji="1" lang="en-US" altLang="ja-JP" sz="1846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2022</a:t>
            </a:r>
            <a:r>
              <a:rPr kumimoji="1" lang="ja-JP" altLang="en-US" sz="1846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９</a:t>
            </a:r>
            <a:r>
              <a:rPr kumimoji="1" lang="ja-JP" altLang="en-US" sz="1846" b="1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28</a:t>
            </a:r>
            <a:r>
              <a:rPr kumimoji="1" lang="ja-JP" altLang="en-US" sz="1846" b="1">
                <a:latin typeface="Meiryo UI" panose="020B0604030504040204" pitchFamily="50" charset="-128"/>
                <a:ea typeface="Meiryo UI" panose="020B0604030504040204" pitchFamily="50" charset="-128"/>
              </a:rPr>
              <a:t>日（水）</a:t>
            </a:r>
            <a:r>
              <a:rPr kumimoji="1" lang="en-US" altLang="ja-JP" sz="1846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19:00</a:t>
            </a:r>
            <a:r>
              <a:rPr kumimoji="1" lang="ja-JP" altLang="en-US" sz="1846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kumimoji="1" lang="en-US" altLang="ja-JP" sz="1846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20:30</a:t>
            </a:r>
          </a:p>
          <a:p>
            <a:pPr defTabSz="844083">
              <a:defRPr/>
            </a:pPr>
            <a:r>
              <a:rPr kumimoji="1" lang="ja-JP" altLang="en-US" sz="1846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形式： </a:t>
            </a:r>
            <a:r>
              <a:rPr kumimoji="1" lang="en-US" altLang="ja-JP" sz="1846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WEB</a:t>
            </a:r>
            <a:r>
              <a:rPr kumimoji="1" lang="ja-JP" altLang="en-US" sz="1846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会議システム（</a:t>
            </a:r>
            <a:r>
              <a:rPr kumimoji="1" lang="en-US" altLang="ja-JP" sz="1846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ZOOM</a:t>
            </a:r>
            <a:r>
              <a:rPr kumimoji="1" lang="ja-JP" altLang="en-US" sz="1846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kumimoji="1" lang="en-US" altLang="ja-JP" sz="1846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844083">
              <a:defRPr/>
            </a:pPr>
            <a:r>
              <a:rPr kumimoji="1" lang="en-US" altLang="ja-JP" sz="1108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     </a:t>
            </a:r>
            <a:r>
              <a:rPr kumimoji="1" lang="ja-JP" altLang="en-US" sz="1108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</a:t>
            </a:r>
            <a:endParaRPr kumimoji="1" lang="en-US" altLang="ja-JP" sz="11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7" name="タイトル 1"/>
          <p:cNvSpPr txBox="1">
            <a:spLocks/>
          </p:cNvSpPr>
          <p:nvPr/>
        </p:nvSpPr>
        <p:spPr>
          <a:xfrm>
            <a:off x="1182722" y="2976997"/>
            <a:ext cx="5414927" cy="531067"/>
          </a:xfrm>
          <a:prstGeom prst="rect">
            <a:avLst/>
          </a:prstGeom>
        </p:spPr>
        <p:txBody>
          <a:bodyPr lIns="0" tIns="0" rIns="0" bIns="0"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HGP創英角ｺﾞｼｯｸUB" charset="0"/>
                <a:ea typeface="HGP創英角ｺﾞｼｯｸUB" charset="0"/>
                <a:cs typeface="HGP創英角ｺﾞｼｯｸUB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HGP創英角ｺﾞｼｯｸUB" charset="0"/>
                <a:ea typeface="HGP創英角ｺﾞｼｯｸUB" charset="0"/>
                <a:cs typeface="HGP創英角ｺﾞｼｯｸUB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HGP創英角ｺﾞｼｯｸUB" charset="0"/>
                <a:ea typeface="HGP創英角ｺﾞｼｯｸUB" charset="0"/>
                <a:cs typeface="HGP創英角ｺﾞｼｯｸUB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HGP創英角ｺﾞｼｯｸUB" charset="0"/>
                <a:ea typeface="HGP創英角ｺﾞｼｯｸUB" charset="0"/>
                <a:cs typeface="HGP創英角ｺﾞｼｯｸUB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HGP創英角ｺﾞｼｯｸUB" charset="0"/>
                <a:ea typeface="HGP創英角ｺﾞｼｯｸUB" charset="0"/>
                <a:cs typeface="HGP創英角ｺﾞｼｯｸUB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HGP創英角ｺﾞｼｯｸUB" charset="0"/>
                <a:ea typeface="HGP創英角ｺﾞｼｯｸUB" charset="0"/>
                <a:cs typeface="HGP創英角ｺﾞｼｯｸUB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HGP創英角ｺﾞｼｯｸUB" charset="0"/>
                <a:ea typeface="HGP創英角ｺﾞｼｯｸUB" charset="0"/>
                <a:cs typeface="HGP創英角ｺﾞｼｯｸUB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HGP創英角ｺﾞｼｯｸUB" charset="0"/>
                <a:ea typeface="HGP創英角ｺﾞｼｯｸUB" charset="0"/>
                <a:cs typeface="HGP創英角ｺﾞｼｯｸUB" charset="0"/>
              </a:defRPr>
            </a:lvl9pPr>
          </a:lstStyle>
          <a:p>
            <a:pPr defTabSz="844083">
              <a:defRPr/>
            </a:pPr>
            <a:r>
              <a:rPr lang="ja-JP" altLang="en-US" sz="1800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司会：</a:t>
            </a:r>
            <a:r>
              <a:rPr lang="ja-JP" altLang="en-US" sz="2400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日浅 陽一　</a:t>
            </a:r>
            <a:r>
              <a:rPr lang="ja-JP" altLang="en-US" sz="1800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先生</a:t>
            </a:r>
            <a:endParaRPr lang="en-US" altLang="ja-JP" sz="1800" kern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844083">
              <a:defRPr/>
            </a:pPr>
            <a:r>
              <a:rPr lang="ja-JP" altLang="en-US" sz="1300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（愛媛大学大学院医学系研究科　消化器・内分泌・代謝内科学　教授）</a:t>
            </a:r>
            <a:endParaRPr lang="en-US" altLang="ja-JP" sz="1300" kern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0" name="タイトル 1"/>
          <p:cNvSpPr txBox="1">
            <a:spLocks/>
          </p:cNvSpPr>
          <p:nvPr/>
        </p:nvSpPr>
        <p:spPr>
          <a:xfrm>
            <a:off x="0" y="8851359"/>
            <a:ext cx="6856194" cy="288234"/>
          </a:xfrm>
          <a:prstGeom prst="rect">
            <a:avLst/>
          </a:prstGeom>
        </p:spPr>
        <p:txBody>
          <a:bodyPr lIns="0" tIns="0" rIns="0" bIns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HGP創英角ｺﾞｼｯｸUB" charset="0"/>
                <a:ea typeface="HGP創英角ｺﾞｼｯｸUB" charset="0"/>
                <a:cs typeface="HGP創英角ｺﾞｼｯｸUB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HGP創英角ｺﾞｼｯｸUB" charset="0"/>
                <a:ea typeface="HGP創英角ｺﾞｼｯｸUB" charset="0"/>
                <a:cs typeface="HGP創英角ｺﾞｼｯｸUB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HGP創英角ｺﾞｼｯｸUB" charset="0"/>
                <a:ea typeface="HGP創英角ｺﾞｼｯｸUB" charset="0"/>
                <a:cs typeface="HGP創英角ｺﾞｼｯｸUB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HGP創英角ｺﾞｼｯｸUB" charset="0"/>
                <a:ea typeface="HGP創英角ｺﾞｼｯｸUB" charset="0"/>
                <a:cs typeface="HGP創英角ｺﾞｼｯｸUB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HGP創英角ｺﾞｼｯｸUB" charset="0"/>
                <a:ea typeface="HGP創英角ｺﾞｼｯｸUB" charset="0"/>
                <a:cs typeface="HGP創英角ｺﾞｼｯｸUB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HGP創英角ｺﾞｼｯｸUB" charset="0"/>
                <a:ea typeface="HGP創英角ｺﾞｼｯｸUB" charset="0"/>
                <a:cs typeface="HGP創英角ｺﾞｼｯｸUB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HGP創英角ｺﾞｼｯｸUB" charset="0"/>
                <a:ea typeface="HGP創英角ｺﾞｼｯｸUB" charset="0"/>
                <a:cs typeface="HGP創英角ｺﾞｼｯｸUB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HGP創英角ｺﾞｼｯｸUB" charset="0"/>
                <a:ea typeface="HGP創英角ｺﾞｼｯｸUB" charset="0"/>
                <a:cs typeface="HGP創英角ｺﾞｼｯｸUB" charset="0"/>
              </a:defRPr>
            </a:lvl9pPr>
          </a:lstStyle>
          <a:p>
            <a:pPr algn="ctr" defTabSz="844083">
              <a:defRPr/>
            </a:pPr>
            <a:r>
              <a:rPr lang="ja-JP" altLang="en-US" sz="1477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主催：エーザイ株式会社</a:t>
            </a:r>
            <a:endParaRPr lang="en-US" altLang="ja-JP" sz="1477" kern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2" name="タイトル 1"/>
          <p:cNvSpPr txBox="1">
            <a:spLocks/>
          </p:cNvSpPr>
          <p:nvPr/>
        </p:nvSpPr>
        <p:spPr>
          <a:xfrm>
            <a:off x="240346" y="4629576"/>
            <a:ext cx="6572693" cy="299331"/>
          </a:xfrm>
          <a:prstGeom prst="rect">
            <a:avLst/>
          </a:prstGeom>
        </p:spPr>
        <p:txBody>
          <a:bodyPr lIns="0" tIns="0" rIns="0" bIns="0"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HGP創英角ｺﾞｼｯｸUB" charset="0"/>
                <a:ea typeface="HGP創英角ｺﾞｼｯｸUB" charset="0"/>
                <a:cs typeface="HGP創英角ｺﾞｼｯｸUB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HGP創英角ｺﾞｼｯｸUB" charset="0"/>
                <a:ea typeface="HGP創英角ｺﾞｼｯｸUB" charset="0"/>
                <a:cs typeface="HGP創英角ｺﾞｼｯｸUB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HGP創英角ｺﾞｼｯｸUB" charset="0"/>
                <a:ea typeface="HGP創英角ｺﾞｼｯｸUB" charset="0"/>
                <a:cs typeface="HGP創英角ｺﾞｼｯｸUB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HGP創英角ｺﾞｼｯｸUB" charset="0"/>
                <a:ea typeface="HGP創英角ｺﾞｼｯｸUB" charset="0"/>
                <a:cs typeface="HGP創英角ｺﾞｼｯｸUB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HGP創英角ｺﾞｼｯｸUB" charset="0"/>
                <a:ea typeface="HGP創英角ｺﾞｼｯｸUB" charset="0"/>
                <a:cs typeface="HGP創英角ｺﾞｼｯｸUB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HGP創英角ｺﾞｼｯｸUB" charset="0"/>
                <a:ea typeface="HGP創英角ｺﾞｼｯｸUB" charset="0"/>
                <a:cs typeface="HGP創英角ｺﾞｼｯｸUB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HGP創英角ｺﾞｼｯｸUB" charset="0"/>
                <a:ea typeface="HGP創英角ｺﾞｼｯｸUB" charset="0"/>
                <a:cs typeface="HGP創英角ｺﾞｼｯｸUB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HGP創英角ｺﾞｼｯｸUB" charset="0"/>
                <a:ea typeface="HGP創英角ｺﾞｼｯｸUB" charset="0"/>
                <a:cs typeface="HGP創英角ｺﾞｼｯｸUB" charset="0"/>
              </a:defRPr>
            </a:lvl9pPr>
          </a:lstStyle>
          <a:p>
            <a:pPr defTabSz="844083">
              <a:defRPr/>
            </a:pPr>
            <a:r>
              <a:rPr lang="ja-JP" altLang="en-US" sz="1800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演者：</a:t>
            </a:r>
            <a:r>
              <a:rPr lang="ja-JP" altLang="en-US" sz="2400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工藤　正俊 </a:t>
            </a:r>
            <a:r>
              <a:rPr lang="ja-JP" altLang="en-US" sz="1800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先生</a:t>
            </a:r>
            <a:r>
              <a:rPr lang="ja-JP" altLang="en-US" sz="1300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（近畿大学医学部 消化器内科 主任教授）</a:t>
            </a:r>
            <a:endParaRPr lang="en-US" altLang="ja-JP" sz="1300" kern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6" name="角丸四角形 55"/>
          <p:cNvSpPr/>
          <p:nvPr/>
        </p:nvSpPr>
        <p:spPr>
          <a:xfrm>
            <a:off x="102723" y="3033457"/>
            <a:ext cx="972000" cy="432000"/>
          </a:xfrm>
          <a:prstGeom prst="roundRect">
            <a:avLst/>
          </a:prstGeom>
          <a:solidFill>
            <a:srgbClr val="006C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44083"/>
            <a:r>
              <a:rPr kumimoji="1" lang="en-US" altLang="ja-JP" sz="831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19:00-19:30</a:t>
            </a:r>
          </a:p>
          <a:p>
            <a:pPr algn="ctr" defTabSz="844083"/>
            <a:r>
              <a:rPr kumimoji="1" lang="ja-JP" altLang="en-US" sz="1662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講  演</a:t>
            </a:r>
          </a:p>
        </p:txBody>
      </p:sp>
      <p:sp>
        <p:nvSpPr>
          <p:cNvPr id="15" name="タイトル 1"/>
          <p:cNvSpPr txBox="1">
            <a:spLocks/>
          </p:cNvSpPr>
          <p:nvPr/>
        </p:nvSpPr>
        <p:spPr>
          <a:xfrm>
            <a:off x="240346" y="3913626"/>
            <a:ext cx="6659000" cy="547305"/>
          </a:xfrm>
          <a:prstGeom prst="rect">
            <a:avLst/>
          </a:prstGeom>
        </p:spPr>
        <p:txBody>
          <a:bodyPr lIns="0" tIns="0" rIns="0" bIns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HGP創英角ｺﾞｼｯｸUB" charset="0"/>
                <a:ea typeface="HGP創英角ｺﾞｼｯｸUB" charset="0"/>
                <a:cs typeface="HGP創英角ｺﾞｼｯｸUB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HGP創英角ｺﾞｼｯｸUB" charset="0"/>
                <a:ea typeface="HGP創英角ｺﾞｼｯｸUB" charset="0"/>
                <a:cs typeface="HGP創英角ｺﾞｼｯｸUB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HGP創英角ｺﾞｼｯｸUB" charset="0"/>
                <a:ea typeface="HGP創英角ｺﾞｼｯｸUB" charset="0"/>
                <a:cs typeface="HGP創英角ｺﾞｼｯｸUB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HGP創英角ｺﾞｼｯｸUB" charset="0"/>
                <a:ea typeface="HGP創英角ｺﾞｼｯｸUB" charset="0"/>
                <a:cs typeface="HGP創英角ｺﾞｼｯｸUB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HGP創英角ｺﾞｼｯｸUB" charset="0"/>
                <a:ea typeface="HGP創英角ｺﾞｼｯｸUB" charset="0"/>
                <a:cs typeface="HGP創英角ｺﾞｼｯｸUB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HGP創英角ｺﾞｼｯｸUB" charset="0"/>
                <a:ea typeface="HGP創英角ｺﾞｼｯｸUB" charset="0"/>
                <a:cs typeface="HGP創英角ｺﾞｼｯｸUB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HGP創英角ｺﾞｼｯｸUB" charset="0"/>
                <a:ea typeface="HGP創英角ｺﾞｼｯｸUB" charset="0"/>
                <a:cs typeface="HGP創英角ｺﾞｼｯｸUB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HGP創英角ｺﾞｼｯｸUB" charset="0"/>
                <a:ea typeface="HGP創英角ｺﾞｼｯｸUB" charset="0"/>
                <a:cs typeface="HGP創英角ｺﾞｼｯｸUB" charset="0"/>
              </a:defRPr>
            </a:lvl9pPr>
          </a:lstStyle>
          <a:p>
            <a:pPr lvl="0">
              <a:defRPr/>
            </a:pPr>
            <a:r>
              <a:rPr lang="ja-JP" altLang="en-US" sz="2400" kern="0" dirty="0">
                <a:solidFill>
                  <a:srgbClr val="008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</a:t>
            </a:r>
            <a:r>
              <a:rPr lang="en-US" altLang="ja-JP" sz="2400" dirty="0">
                <a:solidFill>
                  <a:srgbClr val="008000"/>
                </a:solidFill>
                <a:effectLst/>
                <a:latin typeface="游ゴシック" panose="020B0400000000000000" pitchFamily="50" charset="-128"/>
                <a:cs typeface="Times New Roman" panose="02020603050405020304" pitchFamily="18" charset="0"/>
              </a:rPr>
              <a:t>BCLC-B,C</a:t>
            </a:r>
            <a:r>
              <a:rPr lang="ja-JP" altLang="ja-JP" sz="2400" dirty="0">
                <a:solidFill>
                  <a:srgbClr val="008000"/>
                </a:solidFill>
                <a:effectLst/>
                <a:ea typeface="游ゴシック" panose="020B0400000000000000" pitchFamily="50" charset="-128"/>
                <a:cs typeface="Times New Roman" panose="02020603050405020304" pitchFamily="18" charset="0"/>
              </a:rPr>
              <a:t>肝細胞癌に対する</a:t>
            </a:r>
            <a:r>
              <a:rPr lang="en-US" altLang="ja-JP" sz="2400" dirty="0">
                <a:solidFill>
                  <a:srgbClr val="008000"/>
                </a:solidFill>
                <a:effectLst/>
                <a:ea typeface="游ゴシック" panose="020B0400000000000000" pitchFamily="50" charset="-128"/>
                <a:cs typeface="Times New Roman" panose="02020603050405020304" pitchFamily="18" charset="0"/>
              </a:rPr>
              <a:t>LEN-TACE</a:t>
            </a:r>
            <a:r>
              <a:rPr lang="ja-JP" altLang="ja-JP" sz="2400" dirty="0">
                <a:solidFill>
                  <a:srgbClr val="008000"/>
                </a:solidFill>
                <a:effectLst/>
                <a:ea typeface="游ゴシック" panose="020B0400000000000000" pitchFamily="50" charset="-128"/>
                <a:cs typeface="Times New Roman" panose="02020603050405020304" pitchFamily="18" charset="0"/>
              </a:rPr>
              <a:t>治療</a:t>
            </a:r>
            <a:r>
              <a:rPr lang="ja-JP" altLang="en-US" sz="2400" kern="0" dirty="0">
                <a:solidFill>
                  <a:srgbClr val="008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」</a:t>
            </a:r>
            <a:endParaRPr kumimoji="1" lang="en-US" altLang="ja-JP" sz="2400" b="1" i="0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タイトル 1"/>
          <p:cNvSpPr txBox="1">
            <a:spLocks/>
          </p:cNvSpPr>
          <p:nvPr/>
        </p:nvSpPr>
        <p:spPr>
          <a:xfrm>
            <a:off x="1182722" y="5163799"/>
            <a:ext cx="6337601" cy="725774"/>
          </a:xfrm>
          <a:prstGeom prst="rect">
            <a:avLst/>
          </a:prstGeom>
        </p:spPr>
        <p:txBody>
          <a:bodyPr lIns="0" tIns="0" rIns="0" bIns="0"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HGP創英角ｺﾞｼｯｸUB" charset="0"/>
                <a:ea typeface="HGP創英角ｺﾞｼｯｸUB" charset="0"/>
                <a:cs typeface="HGP創英角ｺﾞｼｯｸUB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HGP創英角ｺﾞｼｯｸUB" charset="0"/>
                <a:ea typeface="HGP創英角ｺﾞｼｯｸUB" charset="0"/>
                <a:cs typeface="HGP創英角ｺﾞｼｯｸUB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HGP創英角ｺﾞｼｯｸUB" charset="0"/>
                <a:ea typeface="HGP創英角ｺﾞｼｯｸUB" charset="0"/>
                <a:cs typeface="HGP創英角ｺﾞｼｯｸUB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HGP創英角ｺﾞｼｯｸUB" charset="0"/>
                <a:ea typeface="HGP創英角ｺﾞｼｯｸUB" charset="0"/>
                <a:cs typeface="HGP創英角ｺﾞｼｯｸUB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HGP創英角ｺﾞｼｯｸUB" charset="0"/>
                <a:ea typeface="HGP創英角ｺﾞｼｯｸUB" charset="0"/>
                <a:cs typeface="HGP創英角ｺﾞｼｯｸUB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HGP創英角ｺﾞｼｯｸUB" charset="0"/>
                <a:ea typeface="HGP創英角ｺﾞｼｯｸUB" charset="0"/>
                <a:cs typeface="HGP創英角ｺﾞｼｯｸUB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HGP創英角ｺﾞｼｯｸUB" charset="0"/>
                <a:ea typeface="HGP創英角ｺﾞｼｯｸUB" charset="0"/>
                <a:cs typeface="HGP創英角ｺﾞｼｯｸUB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HGP創英角ｺﾞｼｯｸUB" charset="0"/>
                <a:ea typeface="HGP創英角ｺﾞｼｯｸUB" charset="0"/>
                <a:cs typeface="HGP創英角ｺﾞｼｯｸUB" charset="0"/>
              </a:defRPr>
            </a:lvl9pPr>
          </a:lstStyle>
          <a:p>
            <a:pPr defTabSz="844083">
              <a:defRPr/>
            </a:pPr>
            <a:r>
              <a:rPr lang="ja-JP" altLang="en-US" sz="1800" kern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ファシリテーター</a:t>
            </a:r>
            <a:r>
              <a:rPr lang="ja-JP" altLang="en-US" sz="1800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ja-JP" altLang="en-US" sz="2400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廣岡 昌史　</a:t>
            </a:r>
            <a:r>
              <a:rPr lang="ja-JP" altLang="en-US" sz="1800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先生</a:t>
            </a:r>
            <a:endParaRPr lang="en-US" altLang="ja-JP" sz="1800" kern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844083">
              <a:defRPr/>
            </a:pPr>
            <a:r>
              <a:rPr lang="ja-JP" altLang="en-US" sz="1300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（愛媛大学医学部附属病院　総合診療サポートセンター　副センター長）</a:t>
            </a:r>
            <a:endParaRPr lang="en-US" altLang="ja-JP" sz="1300" kern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タイトル 1"/>
          <p:cNvSpPr txBox="1">
            <a:spLocks/>
          </p:cNvSpPr>
          <p:nvPr/>
        </p:nvSpPr>
        <p:spPr>
          <a:xfrm>
            <a:off x="326653" y="6794500"/>
            <a:ext cx="5712197" cy="848829"/>
          </a:xfrm>
          <a:prstGeom prst="rect">
            <a:avLst/>
          </a:prstGeom>
        </p:spPr>
        <p:txBody>
          <a:bodyPr lIns="0" tIns="0" rIns="0" bIns="0"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HGP創英角ｺﾞｼｯｸUB" charset="0"/>
                <a:ea typeface="HGP創英角ｺﾞｼｯｸUB" charset="0"/>
                <a:cs typeface="HGP創英角ｺﾞｼｯｸUB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HGP創英角ｺﾞｼｯｸUB" charset="0"/>
                <a:ea typeface="HGP創英角ｺﾞｼｯｸUB" charset="0"/>
                <a:cs typeface="HGP創英角ｺﾞｼｯｸUB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HGP創英角ｺﾞｼｯｸUB" charset="0"/>
                <a:ea typeface="HGP創英角ｺﾞｼｯｸUB" charset="0"/>
                <a:cs typeface="HGP創英角ｺﾞｼｯｸUB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HGP創英角ｺﾞｼｯｸUB" charset="0"/>
                <a:ea typeface="HGP創英角ｺﾞｼｯｸUB" charset="0"/>
                <a:cs typeface="HGP創英角ｺﾞｼｯｸUB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HGP創英角ｺﾞｼｯｸUB" charset="0"/>
                <a:ea typeface="HGP創英角ｺﾞｼｯｸUB" charset="0"/>
                <a:cs typeface="HGP創英角ｺﾞｼｯｸUB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HGP創英角ｺﾞｼｯｸUB" charset="0"/>
                <a:ea typeface="HGP創英角ｺﾞｼｯｸUB" charset="0"/>
                <a:cs typeface="HGP創英角ｺﾞｼｯｸUB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HGP創英角ｺﾞｼｯｸUB" charset="0"/>
                <a:ea typeface="HGP創英角ｺﾞｼｯｸUB" charset="0"/>
                <a:cs typeface="HGP創英角ｺﾞｼｯｸUB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HGP創英角ｺﾞｼｯｸUB" charset="0"/>
                <a:ea typeface="HGP創英角ｺﾞｼｯｸUB" charset="0"/>
                <a:cs typeface="HGP創英角ｺﾞｼｯｸUB" charset="0"/>
              </a:defRPr>
            </a:lvl9pPr>
          </a:lstStyle>
          <a:p>
            <a:pPr defTabSz="844083">
              <a:defRPr/>
            </a:pPr>
            <a:endParaRPr lang="en-US" altLang="ja-JP" sz="1300" kern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96211" y="5192888"/>
            <a:ext cx="1014877" cy="667597"/>
          </a:xfrm>
          <a:prstGeom prst="roundRect">
            <a:avLst/>
          </a:prstGeom>
          <a:solidFill>
            <a:srgbClr val="006C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44083"/>
            <a:r>
              <a:rPr kumimoji="1" lang="en-US" altLang="ja-JP" sz="831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19:30-20:30</a:t>
            </a:r>
          </a:p>
          <a:p>
            <a:pPr algn="ctr" defTabSz="844083"/>
            <a:r>
              <a:rPr kumimoji="1" lang="ja-JP" altLang="en-US" sz="1000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ディスカッション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892D769-8C38-4879-9DCD-71024AC206BB}"/>
              </a:ext>
            </a:extLst>
          </p:cNvPr>
          <p:cNvSpPr txBox="1"/>
          <p:nvPr/>
        </p:nvSpPr>
        <p:spPr>
          <a:xfrm>
            <a:off x="240346" y="6016479"/>
            <a:ext cx="62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solidFill>
                  <a:srgbClr val="008000"/>
                </a:solidFill>
              </a:rPr>
              <a:t>「</a:t>
            </a:r>
            <a:r>
              <a:rPr kumimoji="1" lang="en-US" altLang="ja-JP" sz="2800" b="1" dirty="0">
                <a:solidFill>
                  <a:srgbClr val="008000"/>
                </a:solidFill>
              </a:rPr>
              <a:t>LEN-TACE</a:t>
            </a:r>
            <a:r>
              <a:rPr kumimoji="1" lang="ja-JP" altLang="en-US" sz="2800" b="1" dirty="0">
                <a:solidFill>
                  <a:srgbClr val="008000"/>
                </a:solidFill>
              </a:rPr>
              <a:t>実施症例に関する考察」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F1FF89C-03D1-4469-8CC0-D6C649EE7BB8}"/>
              </a:ext>
            </a:extLst>
          </p:cNvPr>
          <p:cNvSpPr txBox="1"/>
          <p:nvPr/>
        </p:nvSpPr>
        <p:spPr>
          <a:xfrm>
            <a:off x="517467" y="6586282"/>
            <a:ext cx="6264224" cy="66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b="1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演者</a:t>
            </a:r>
            <a:r>
              <a:rPr kumimoji="0" lang="ja-JP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</a:t>
            </a:r>
            <a:r>
              <a:rPr lang="ja-JP" altLang="en-US" sz="2400" b="1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越智　裕紀　</a:t>
            </a:r>
            <a:r>
              <a:rPr kumimoji="0" lang="ja-JP" alt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先生</a:t>
            </a:r>
            <a:r>
              <a:rPr kumimoji="0" lang="ja-JP" altLang="en-US" sz="1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（松山赤十字病院　肝胆膵内科　副部長）</a:t>
            </a:r>
            <a:endParaRPr kumimoji="0" lang="en-US" altLang="ja-JP" sz="1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3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1A1E15A-E2E3-4976-B180-A202CFFFB20C}"/>
              </a:ext>
            </a:extLst>
          </p:cNvPr>
          <p:cNvSpPr txBox="1"/>
          <p:nvPr/>
        </p:nvSpPr>
        <p:spPr>
          <a:xfrm>
            <a:off x="96211" y="7218914"/>
            <a:ext cx="6751004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ja-JP" sz="18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CQ1.LEN</a:t>
            </a:r>
            <a:r>
              <a:rPr lang="ja-JP" altLang="en-US" sz="18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投与用量と期間はどのように考えるべきか？</a:t>
            </a:r>
            <a:endParaRPr lang="en-US" altLang="ja-JP" sz="1800" b="1" kern="1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lvl="0"/>
            <a:r>
              <a:rPr lang="en-US" altLang="ja-JP" sz="18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CQ2.LEN</a:t>
            </a:r>
            <a:r>
              <a:rPr lang="ja-JP" altLang="ja-JP" sz="18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投与後の</a:t>
            </a:r>
            <a:r>
              <a:rPr lang="en-US" altLang="ja-JP" sz="18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TACE</a:t>
            </a:r>
            <a:r>
              <a:rPr lang="ja-JP" altLang="ja-JP" sz="18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追加スケジュールをどう組み立てるべきか？</a:t>
            </a:r>
            <a:endParaRPr lang="en-US" altLang="ja-JP" sz="1800" b="1" kern="1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en-US" altLang="ja-JP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CQ3.BCLC-B</a:t>
            </a:r>
            <a:r>
              <a:rPr lang="ja-JP" altLang="en-US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での</a:t>
            </a:r>
            <a:r>
              <a:rPr lang="en-US" altLang="ja-JP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LEN-TACE</a:t>
            </a:r>
            <a:r>
              <a:rPr lang="ja-JP" altLang="en-US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療法適応となる病態は？</a:t>
            </a:r>
            <a:endParaRPr lang="en-US" altLang="ja-JP" sz="1800" b="1" kern="1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lvl="0" defTabSz="914400">
              <a:lnSpc>
                <a:spcPts val="2600"/>
              </a:lnSpc>
              <a:defRPr/>
            </a:pPr>
            <a:r>
              <a:rPr lang="en-US" altLang="ja-JP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CQ4.BCLC-C</a:t>
            </a:r>
            <a:r>
              <a:rPr lang="ja-JP" altLang="en-US" sz="1800" b="1" kern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肝外転移症例における</a:t>
            </a:r>
            <a:r>
              <a:rPr lang="en-US" altLang="ja-JP" sz="1800" b="1" kern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LEN</a:t>
            </a:r>
            <a:r>
              <a:rPr lang="ja-JP" altLang="en-US" sz="1800" b="1" kern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投与時の</a:t>
            </a:r>
            <a:r>
              <a:rPr lang="en-US" altLang="ja-JP" sz="1800" b="1" kern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TACE</a:t>
            </a:r>
            <a:r>
              <a:rPr lang="ja-JP" altLang="en-US" sz="1800" b="1" kern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追加の妥当性</a:t>
            </a:r>
          </a:p>
          <a:p>
            <a:pPr algn="just"/>
            <a:endParaRPr lang="ja-JP" altLang="ja-JP" sz="1800" b="1" kern="1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lvl="0" algn="just"/>
            <a:endParaRPr lang="ja-JP" altLang="ja-JP" sz="1800" b="1" kern="1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663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5DF655E-C162-4189-92B5-3056520D5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6819" y="607339"/>
            <a:ext cx="1464611" cy="1464611"/>
          </a:xfrm>
          <a:prstGeom prst="rect">
            <a:avLst/>
          </a:prstGeom>
        </p:spPr>
      </p:pic>
      <p:pic>
        <p:nvPicPr>
          <p:cNvPr id="101" name="図 10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8556"/>
          <a:stretch/>
        </p:blipFill>
        <p:spPr>
          <a:xfrm>
            <a:off x="648616" y="4481310"/>
            <a:ext cx="2415347" cy="1402720"/>
          </a:xfrm>
          <a:prstGeom prst="rect">
            <a:avLst/>
          </a:prstGeom>
          <a:ln w="12700">
            <a:solidFill>
              <a:schemeClr val="tx1"/>
            </a:solidFill>
          </a:ln>
          <a:effectLst/>
        </p:spPr>
      </p:pic>
      <p:sp>
        <p:nvSpPr>
          <p:cNvPr id="45" name="正方形/長方形 44"/>
          <p:cNvSpPr/>
          <p:nvPr/>
        </p:nvSpPr>
        <p:spPr>
          <a:xfrm>
            <a:off x="624981" y="572348"/>
            <a:ext cx="5853672" cy="588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55760">
              <a:defRPr/>
            </a:pPr>
            <a:r>
              <a:rPr lang="ja-JP" altLang="en-US" sz="1074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下記</a:t>
            </a:r>
            <a:r>
              <a:rPr kumimoji="1" lang="en-US" altLang="ja-JP" sz="1074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URL</a:t>
            </a:r>
            <a:r>
              <a:rPr kumimoji="1" lang="ja-JP" altLang="en-US" sz="1074" b="1" dirty="0" err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kumimoji="1" lang="ja-JP" altLang="en-US" sz="1074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または右記二次元バーコードからアクセスして事前登録を行ってください。</a:t>
            </a:r>
            <a:endParaRPr kumimoji="1" lang="en-US" altLang="ja-JP" sz="1074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755760">
              <a:defRPr/>
            </a:pPr>
            <a:r>
              <a:rPr kumimoji="1" lang="ja-JP" altLang="en-US" sz="1074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視聴登録画面が立ち上がります。</a:t>
            </a:r>
            <a:endParaRPr kumimoji="1" lang="en-US" altLang="ja-JP" sz="1074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755760">
              <a:defRPr/>
            </a:pPr>
            <a:r>
              <a:rPr kumimoji="1" lang="ja-JP" altLang="en-US" sz="1074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ご自身の「名前」、「メールアドレス」、「ご施設」、「診療科」を入力してください。</a:t>
            </a:r>
          </a:p>
        </p:txBody>
      </p:sp>
      <p:sp>
        <p:nvSpPr>
          <p:cNvPr id="46" name="楕円 45"/>
          <p:cNvSpPr/>
          <p:nvPr/>
        </p:nvSpPr>
        <p:spPr>
          <a:xfrm>
            <a:off x="408795" y="701422"/>
            <a:ext cx="234763" cy="234763"/>
          </a:xfrm>
          <a:prstGeom prst="ellipse">
            <a:avLst/>
          </a:prstGeom>
          <a:solidFill>
            <a:srgbClr val="5C2A0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8720">
              <a:defRPr/>
            </a:pPr>
            <a:r>
              <a:rPr kumimoji="1" lang="en-US" altLang="ja-JP" sz="1254" b="1" dirty="0">
                <a:solidFill>
                  <a:prstClr val="white"/>
                </a:solidFill>
                <a:latin typeface="OCRB" panose="020B0609020202020204" pitchFamily="49" charset="0"/>
                <a:ea typeface="游ゴシック"/>
              </a:rPr>
              <a:t>1</a:t>
            </a:r>
            <a:endParaRPr kumimoji="1" lang="ja-JP" altLang="en-US" sz="1254" b="1" dirty="0">
              <a:solidFill>
                <a:prstClr val="white"/>
              </a:solidFill>
              <a:latin typeface="OCRB" panose="020B0609020202020204" pitchFamily="49" charset="0"/>
              <a:ea typeface="游ゴシック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263770" y="95482"/>
            <a:ext cx="6330462" cy="38296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8720">
              <a:defRPr/>
            </a:pPr>
            <a:r>
              <a:rPr kumimoji="1" lang="ja-JP" altLang="en-US" sz="1951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ご参加方法</a:t>
            </a:r>
          </a:p>
        </p:txBody>
      </p:sp>
      <p:sp>
        <p:nvSpPr>
          <p:cNvPr id="60" name="正方形/長方形 59"/>
          <p:cNvSpPr/>
          <p:nvPr/>
        </p:nvSpPr>
        <p:spPr>
          <a:xfrm>
            <a:off x="703670" y="2265986"/>
            <a:ext cx="2228048" cy="422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55760">
              <a:defRPr/>
            </a:pPr>
            <a:r>
              <a:rPr kumimoji="1" lang="ja-JP" altLang="en-US" sz="1074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登録完了後、メールにて視聴用</a:t>
            </a:r>
            <a:r>
              <a:rPr kumimoji="1" lang="en-US" altLang="ja-JP" sz="1074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URL</a:t>
            </a:r>
            <a:r>
              <a:rPr kumimoji="1" lang="ja-JP" altLang="en-US" sz="1074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を配信させていただきます。</a:t>
            </a:r>
            <a:endParaRPr kumimoji="1" lang="en-US" altLang="ja-JP" sz="1074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2899118" y="1948445"/>
            <a:ext cx="386847" cy="243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8720">
              <a:defRPr/>
            </a:pPr>
            <a:r>
              <a:rPr kumimoji="1" lang="ja-JP" altLang="en-US" sz="985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例</a:t>
            </a:r>
            <a:r>
              <a:rPr kumimoji="1" lang="en-US" altLang="ja-JP" sz="985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kumimoji="1" lang="ja-JP" altLang="en-US" sz="985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8" name="楕円 67"/>
          <p:cNvSpPr/>
          <p:nvPr/>
        </p:nvSpPr>
        <p:spPr>
          <a:xfrm>
            <a:off x="408795" y="2290594"/>
            <a:ext cx="234763" cy="234763"/>
          </a:xfrm>
          <a:prstGeom prst="ellipse">
            <a:avLst/>
          </a:prstGeom>
          <a:solidFill>
            <a:srgbClr val="5C2A0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8720">
              <a:defRPr/>
            </a:pPr>
            <a:r>
              <a:rPr kumimoji="1" lang="en-US" altLang="ja-JP" sz="1254" b="1" dirty="0">
                <a:solidFill>
                  <a:prstClr val="white"/>
                </a:solidFill>
                <a:latin typeface="OCRB" panose="020B0609020202020204" pitchFamily="49" charset="0"/>
                <a:ea typeface="游ゴシック"/>
              </a:rPr>
              <a:t>2</a:t>
            </a:r>
            <a:endParaRPr kumimoji="1" lang="ja-JP" altLang="en-US" sz="1254" b="1" dirty="0">
              <a:solidFill>
                <a:prstClr val="white"/>
              </a:solidFill>
              <a:latin typeface="OCRB" panose="020B0609020202020204" pitchFamily="49" charset="0"/>
              <a:ea typeface="游ゴシック"/>
            </a:endParaRPr>
          </a:p>
        </p:txBody>
      </p:sp>
      <p:pic>
        <p:nvPicPr>
          <p:cNvPr id="70" name="図 69"/>
          <p:cNvPicPr>
            <a:picLocks noChangeAspect="1"/>
          </p:cNvPicPr>
          <p:nvPr/>
        </p:nvPicPr>
        <p:blipFill rotWithShape="1">
          <a:blip r:embed="rId5"/>
          <a:srcRect l="15688" t="24284" r="15472" b="24287"/>
          <a:stretch/>
        </p:blipFill>
        <p:spPr>
          <a:xfrm rot="20850261">
            <a:off x="440728" y="2827946"/>
            <a:ext cx="525881" cy="392875"/>
          </a:xfrm>
          <a:prstGeom prst="rect">
            <a:avLst/>
          </a:prstGeom>
        </p:spPr>
      </p:pic>
      <p:pic>
        <p:nvPicPr>
          <p:cNvPr id="73" name="図 72"/>
          <p:cNvPicPr>
            <a:picLocks noChangeAspect="1"/>
          </p:cNvPicPr>
          <p:nvPr/>
        </p:nvPicPr>
        <p:blipFill rotWithShape="1">
          <a:blip r:embed="rId6"/>
          <a:srcRect l="32452" t="8389" r="32213" b="71657"/>
          <a:stretch/>
        </p:blipFill>
        <p:spPr>
          <a:xfrm>
            <a:off x="3890193" y="4640274"/>
            <a:ext cx="2268311" cy="80058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pSp>
        <p:nvGrpSpPr>
          <p:cNvPr id="75" name="グループ化 74"/>
          <p:cNvGrpSpPr/>
          <p:nvPr/>
        </p:nvGrpSpPr>
        <p:grpSpPr>
          <a:xfrm>
            <a:off x="452245" y="5768951"/>
            <a:ext cx="1098178" cy="426349"/>
            <a:chOff x="186992" y="7740116"/>
            <a:chExt cx="865744" cy="336111"/>
          </a:xfrm>
        </p:grpSpPr>
        <p:pic>
          <p:nvPicPr>
            <p:cNvPr id="76" name="図 75"/>
            <p:cNvPicPr>
              <a:picLocks noChangeAspect="1"/>
            </p:cNvPicPr>
            <p:nvPr/>
          </p:nvPicPr>
          <p:blipFill rotWithShape="1">
            <a:blip r:embed="rId7"/>
            <a:srcRect t="91334" r="87469"/>
            <a:stretch/>
          </p:blipFill>
          <p:spPr>
            <a:xfrm>
              <a:off x="186992" y="7740116"/>
              <a:ext cx="864096" cy="336111"/>
            </a:xfrm>
            <a:prstGeom prst="rect">
              <a:avLst/>
            </a:prstGeom>
          </p:spPr>
        </p:pic>
        <p:sp>
          <p:nvSpPr>
            <p:cNvPr id="77" name="正方形/長方形 76"/>
            <p:cNvSpPr/>
            <p:nvPr/>
          </p:nvSpPr>
          <p:spPr>
            <a:xfrm>
              <a:off x="692696" y="7934419"/>
              <a:ext cx="360040" cy="1418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8720">
                <a:defRPr/>
              </a:pPr>
              <a:endParaRPr kumimoji="1" lang="ja-JP" altLang="en-US" sz="1612">
                <a:solidFill>
                  <a:prstClr val="white"/>
                </a:solidFill>
                <a:latin typeface="游ゴシック"/>
                <a:ea typeface="游ゴシック"/>
              </a:endParaRPr>
            </a:p>
          </p:txBody>
        </p:sp>
      </p:grpSp>
      <p:sp>
        <p:nvSpPr>
          <p:cNvPr id="78" name="正方形/長方形 77"/>
          <p:cNvSpPr/>
          <p:nvPr/>
        </p:nvSpPr>
        <p:spPr>
          <a:xfrm>
            <a:off x="643558" y="3904352"/>
            <a:ext cx="2608838" cy="753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755760">
              <a:defRPr/>
            </a:pPr>
            <a:r>
              <a:rPr kumimoji="1" lang="en-US" altLang="ja-JP" sz="985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Zoo</a:t>
            </a:r>
            <a:r>
              <a:rPr kumimoji="1" lang="ja-JP" altLang="en-US" sz="985" dirty="0" err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ｍ</a:t>
            </a:r>
            <a:r>
              <a:rPr kumimoji="1" lang="ja-JP" altLang="en-US" sz="985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をお持ちでない場合は、「</a:t>
            </a:r>
            <a:r>
              <a:rPr kumimoji="1" lang="ja-JP" altLang="en-US" sz="1074" b="1" u="sng" dirty="0">
                <a:solidFill>
                  <a:srgbClr val="2D8C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ダウンロードして開始してください</a:t>
            </a:r>
            <a:r>
              <a:rPr kumimoji="1" lang="en-US" altLang="ja-JP" sz="1074" b="1" u="sng" dirty="0">
                <a:solidFill>
                  <a:srgbClr val="2D8C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Zoom</a:t>
            </a:r>
            <a:r>
              <a:rPr kumimoji="1" lang="ja-JP" altLang="en-US" sz="985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」</a:t>
            </a:r>
            <a:r>
              <a:rPr kumimoji="1" lang="ja-JP" altLang="en-US" sz="985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を選択</a:t>
            </a:r>
            <a:r>
              <a:rPr kumimoji="1" lang="ja-JP" altLang="en-US" sz="985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します</a:t>
            </a:r>
            <a:r>
              <a:rPr kumimoji="1" lang="ja-JP" altLang="en-US" sz="1074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。　　インストールを</a:t>
            </a:r>
            <a:r>
              <a:rPr kumimoji="1" lang="ja-JP" altLang="en-US" sz="985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実行</a:t>
            </a:r>
            <a:r>
              <a:rPr kumimoji="1" lang="ja-JP" altLang="en-US" sz="1074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してアプリを起動してください。</a:t>
            </a:r>
            <a:endParaRPr kumimoji="1" lang="en-US" altLang="ja-JP" sz="1074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9" name="正方形/長方形 78"/>
          <p:cNvSpPr/>
          <p:nvPr/>
        </p:nvSpPr>
        <p:spPr>
          <a:xfrm>
            <a:off x="3641396" y="3904353"/>
            <a:ext cx="2326914" cy="422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55760">
              <a:defRPr/>
            </a:pPr>
            <a:r>
              <a:rPr kumimoji="1" lang="ja-JP" altLang="en-US" sz="985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</a:t>
            </a:r>
            <a:r>
              <a:rPr kumimoji="1" lang="en-US" altLang="ja-JP" sz="1074" b="1" u="sng" dirty="0">
                <a:solidFill>
                  <a:srgbClr val="2D8C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Zoom</a:t>
            </a:r>
            <a:r>
              <a:rPr kumimoji="1" lang="ja-JP" altLang="en-US" sz="1074" b="1" u="sng" dirty="0">
                <a:solidFill>
                  <a:srgbClr val="2D8C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1074" b="1" u="sng" dirty="0">
                <a:solidFill>
                  <a:srgbClr val="2D8C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Meetings</a:t>
            </a:r>
            <a:r>
              <a:rPr kumimoji="1" lang="ja-JP" altLang="en-US" sz="1074" b="1" u="sng" dirty="0">
                <a:solidFill>
                  <a:srgbClr val="2D8C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を開く</a:t>
            </a:r>
            <a:r>
              <a:rPr kumimoji="1" lang="ja-JP" altLang="en-US" sz="985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」ボタンを</a:t>
            </a:r>
            <a:r>
              <a:rPr kumimoji="1" lang="ja-JP" altLang="en-US" sz="1074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クリック</a:t>
            </a:r>
            <a:r>
              <a:rPr kumimoji="1" lang="ja-JP" altLang="en-US" sz="985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クリックしてご視聴ができます。</a:t>
            </a:r>
            <a:endParaRPr kumimoji="1" lang="en-US" altLang="ja-JP" sz="985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1" name="角丸四角形 80"/>
          <p:cNvSpPr/>
          <p:nvPr/>
        </p:nvSpPr>
        <p:spPr>
          <a:xfrm>
            <a:off x="4841072" y="5183151"/>
            <a:ext cx="822555" cy="17993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8720">
              <a:defRPr/>
            </a:pPr>
            <a:endParaRPr kumimoji="1" lang="ja-JP" altLang="en-US" sz="1612">
              <a:solidFill>
                <a:prstClr val="white"/>
              </a:solidFill>
              <a:latin typeface="游ゴシック"/>
              <a:ea typeface="游ゴシック"/>
            </a:endParaRPr>
          </a:p>
        </p:txBody>
      </p:sp>
      <p:sp>
        <p:nvSpPr>
          <p:cNvPr id="85" name="楕円 84"/>
          <p:cNvSpPr/>
          <p:nvPr/>
        </p:nvSpPr>
        <p:spPr>
          <a:xfrm>
            <a:off x="408795" y="3956764"/>
            <a:ext cx="234763" cy="234763"/>
          </a:xfrm>
          <a:prstGeom prst="ellipse">
            <a:avLst/>
          </a:prstGeom>
          <a:solidFill>
            <a:srgbClr val="5C2A0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8720">
              <a:defRPr/>
            </a:pPr>
            <a:r>
              <a:rPr kumimoji="1" lang="en-US" altLang="ja-JP" sz="1254" b="1" dirty="0">
                <a:solidFill>
                  <a:prstClr val="white"/>
                </a:solidFill>
                <a:latin typeface="OCRB" panose="020B0609020202020204" pitchFamily="49" charset="0"/>
                <a:ea typeface="游ゴシック"/>
              </a:rPr>
              <a:t>3</a:t>
            </a:r>
            <a:endParaRPr kumimoji="1" lang="ja-JP" altLang="en-US" sz="1254" b="1" dirty="0">
              <a:solidFill>
                <a:prstClr val="white"/>
              </a:solidFill>
              <a:latin typeface="OCRB" panose="020B0609020202020204" pitchFamily="49" charset="0"/>
              <a:ea typeface="游ゴシック"/>
            </a:endParaRPr>
          </a:p>
        </p:txBody>
      </p:sp>
      <p:sp>
        <p:nvSpPr>
          <p:cNvPr id="86" name="楕円 85"/>
          <p:cNvSpPr/>
          <p:nvPr/>
        </p:nvSpPr>
        <p:spPr>
          <a:xfrm>
            <a:off x="3406633" y="3908980"/>
            <a:ext cx="234763" cy="234763"/>
          </a:xfrm>
          <a:prstGeom prst="ellipse">
            <a:avLst/>
          </a:prstGeom>
          <a:solidFill>
            <a:srgbClr val="5C2A0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8720">
              <a:defRPr/>
            </a:pPr>
            <a:r>
              <a:rPr kumimoji="1" lang="en-US" altLang="ja-JP" sz="1254" b="1" dirty="0">
                <a:solidFill>
                  <a:prstClr val="white"/>
                </a:solidFill>
                <a:latin typeface="OCRB" panose="020B0609020202020204" pitchFamily="49" charset="0"/>
                <a:ea typeface="游ゴシック"/>
              </a:rPr>
              <a:t>4</a:t>
            </a:r>
            <a:endParaRPr kumimoji="1" lang="ja-JP" altLang="en-US" sz="1254" b="1" dirty="0">
              <a:solidFill>
                <a:prstClr val="white"/>
              </a:solidFill>
              <a:latin typeface="OCRB" panose="020B0609020202020204" pitchFamily="49" charset="0"/>
              <a:ea typeface="游ゴシック"/>
            </a:endParaRPr>
          </a:p>
        </p:txBody>
      </p:sp>
      <p:sp>
        <p:nvSpPr>
          <p:cNvPr id="87" name="下矢印 86"/>
          <p:cNvSpPr/>
          <p:nvPr/>
        </p:nvSpPr>
        <p:spPr>
          <a:xfrm rot="8100000">
            <a:off x="5547340" y="5300325"/>
            <a:ext cx="232573" cy="252975"/>
          </a:xfrm>
          <a:prstGeom prst="down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8720">
              <a:defRPr/>
            </a:pPr>
            <a:endParaRPr kumimoji="1" lang="ja-JP" altLang="en-US" sz="1612" dirty="0">
              <a:solidFill>
                <a:prstClr val="white"/>
              </a:solidFill>
              <a:latin typeface="游ゴシック"/>
              <a:ea typeface="游ゴシック"/>
            </a:endParaRPr>
          </a:p>
        </p:txBody>
      </p:sp>
      <p:sp>
        <p:nvSpPr>
          <p:cNvPr id="88" name="正方形/長方形 87"/>
          <p:cNvSpPr/>
          <p:nvPr/>
        </p:nvSpPr>
        <p:spPr>
          <a:xfrm>
            <a:off x="3809102" y="5457510"/>
            <a:ext cx="2651769" cy="1015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755760">
              <a:defRPr/>
            </a:pPr>
            <a:r>
              <a:rPr kumimoji="1" lang="ja-JP" altLang="en-US" sz="985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≪</a:t>
            </a:r>
            <a:r>
              <a:rPr kumimoji="1" lang="en-US" altLang="ja-JP" sz="985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Zoom</a:t>
            </a:r>
            <a:r>
              <a:rPr kumimoji="1" lang="ja-JP" altLang="en-US" sz="985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をインストールが出来ない環境の場合≫</a:t>
            </a:r>
          </a:p>
          <a:p>
            <a:pPr algn="just" defTabSz="755760">
              <a:defRPr/>
            </a:pPr>
            <a:r>
              <a:rPr kumimoji="1" lang="ja-JP" altLang="en-US" sz="985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</a:t>
            </a:r>
            <a:r>
              <a:rPr kumimoji="1" lang="ja-JP" altLang="en-US" sz="1074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ブラウザから起動してください</a:t>
            </a:r>
            <a:r>
              <a:rPr kumimoji="1" lang="ja-JP" altLang="en-US" sz="985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」を選択すると  お使いのブラウザでご参加が可能となりますが、   安定したご参加、視聴のためにはインストールを  行ってからの使用を推奨しております。</a:t>
            </a:r>
            <a:endParaRPr kumimoji="1" lang="en-US" altLang="ja-JP" sz="1074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9" name="角丸四角形 88"/>
          <p:cNvSpPr/>
          <p:nvPr/>
        </p:nvSpPr>
        <p:spPr>
          <a:xfrm>
            <a:off x="1265598" y="5240668"/>
            <a:ext cx="1076806" cy="9826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8720">
              <a:defRPr/>
            </a:pPr>
            <a:endParaRPr kumimoji="1" lang="ja-JP" altLang="en-US" sz="1612">
              <a:solidFill>
                <a:prstClr val="white"/>
              </a:solidFill>
              <a:latin typeface="游ゴシック"/>
              <a:ea typeface="游ゴシック"/>
            </a:endParaRPr>
          </a:p>
        </p:txBody>
      </p:sp>
      <p:sp>
        <p:nvSpPr>
          <p:cNvPr id="90" name="下矢印 89"/>
          <p:cNvSpPr/>
          <p:nvPr/>
        </p:nvSpPr>
        <p:spPr>
          <a:xfrm rot="8100000">
            <a:off x="2415015" y="5240299"/>
            <a:ext cx="232573" cy="306099"/>
          </a:xfrm>
          <a:prstGeom prst="down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8720">
              <a:defRPr/>
            </a:pPr>
            <a:endParaRPr kumimoji="1" lang="ja-JP" altLang="en-US" sz="1612" dirty="0">
              <a:solidFill>
                <a:prstClr val="white"/>
              </a:solidFill>
              <a:latin typeface="游ゴシック"/>
              <a:ea typeface="游ゴシック"/>
            </a:endParaRPr>
          </a:p>
        </p:txBody>
      </p:sp>
      <p:sp>
        <p:nvSpPr>
          <p:cNvPr id="91" name="角丸四角形 90"/>
          <p:cNvSpPr/>
          <p:nvPr/>
        </p:nvSpPr>
        <p:spPr>
          <a:xfrm>
            <a:off x="480052" y="5823289"/>
            <a:ext cx="992677" cy="16428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8720">
              <a:defRPr/>
            </a:pPr>
            <a:endParaRPr kumimoji="1" lang="ja-JP" altLang="en-US" sz="1612">
              <a:solidFill>
                <a:prstClr val="white"/>
              </a:solidFill>
              <a:latin typeface="游ゴシック"/>
              <a:ea typeface="游ゴシック"/>
            </a:endParaRPr>
          </a:p>
        </p:txBody>
      </p:sp>
      <p:sp>
        <p:nvSpPr>
          <p:cNvPr id="92" name="下矢印 91"/>
          <p:cNvSpPr/>
          <p:nvPr/>
        </p:nvSpPr>
        <p:spPr>
          <a:xfrm rot="8100000">
            <a:off x="1237386" y="5919488"/>
            <a:ext cx="232573" cy="252975"/>
          </a:xfrm>
          <a:prstGeom prst="down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8720">
              <a:defRPr/>
            </a:pPr>
            <a:endParaRPr kumimoji="1" lang="ja-JP" altLang="en-US" sz="1612" dirty="0">
              <a:solidFill>
                <a:prstClr val="white"/>
              </a:solidFill>
              <a:latin typeface="游ゴシック"/>
              <a:ea typeface="游ゴシック"/>
            </a:endParaRPr>
          </a:p>
        </p:txBody>
      </p:sp>
      <p:cxnSp>
        <p:nvCxnSpPr>
          <p:cNvPr id="93" name="カギ線コネクタ 92"/>
          <p:cNvCxnSpPr/>
          <p:nvPr/>
        </p:nvCxnSpPr>
        <p:spPr>
          <a:xfrm rot="5400000" flipH="1" flipV="1">
            <a:off x="2250306" y="3358716"/>
            <a:ext cx="1578198" cy="4080978"/>
          </a:xfrm>
          <a:prstGeom prst="bentConnector5">
            <a:avLst>
              <a:gd name="adj1" fmla="val -8717"/>
              <a:gd name="adj2" fmla="val 65840"/>
              <a:gd name="adj3" fmla="val 112969"/>
            </a:avLst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正方形/長方形 93"/>
          <p:cNvSpPr/>
          <p:nvPr/>
        </p:nvSpPr>
        <p:spPr>
          <a:xfrm>
            <a:off x="3779757" y="6410637"/>
            <a:ext cx="1617369" cy="1862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8609">
              <a:defRPr/>
            </a:pPr>
            <a:endParaRPr kumimoji="1" lang="ja-JP" altLang="en-US" sz="1631">
              <a:solidFill>
                <a:prstClr val="white"/>
              </a:solidFill>
              <a:latin typeface="游ゴシック"/>
              <a:ea typeface="游ゴシック"/>
            </a:endParaRPr>
          </a:p>
        </p:txBody>
      </p:sp>
      <p:cxnSp>
        <p:nvCxnSpPr>
          <p:cNvPr id="95" name="カギ線コネクタ 94"/>
          <p:cNvCxnSpPr>
            <a:cxnSpLocks/>
          </p:cNvCxnSpPr>
          <p:nvPr/>
        </p:nvCxnSpPr>
        <p:spPr>
          <a:xfrm rot="10800000">
            <a:off x="2664062" y="5470071"/>
            <a:ext cx="1211866" cy="256819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正方形/長方形 95"/>
          <p:cNvSpPr/>
          <p:nvPr/>
        </p:nvSpPr>
        <p:spPr>
          <a:xfrm>
            <a:off x="2182272" y="6103889"/>
            <a:ext cx="771239" cy="1430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8609">
              <a:defRPr/>
            </a:pPr>
            <a:endParaRPr kumimoji="1" lang="ja-JP" altLang="en-US" sz="1631">
              <a:solidFill>
                <a:prstClr val="white"/>
              </a:solidFill>
              <a:latin typeface="游ゴシック"/>
              <a:ea typeface="游ゴシック"/>
            </a:endParaRPr>
          </a:p>
        </p:txBody>
      </p:sp>
      <p:sp>
        <p:nvSpPr>
          <p:cNvPr id="97" name="正方形/長方形 96"/>
          <p:cNvSpPr/>
          <p:nvPr/>
        </p:nvSpPr>
        <p:spPr>
          <a:xfrm>
            <a:off x="476136" y="6341748"/>
            <a:ext cx="2110138" cy="409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55760">
              <a:defRPr/>
            </a:pPr>
            <a:r>
              <a:rPr kumimoji="1" lang="ja-JP" altLang="en-US" sz="985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</a:t>
            </a:r>
            <a:r>
              <a:rPr kumimoji="1" lang="en-US" altLang="ja-JP" sz="1074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Zoom</a:t>
            </a:r>
            <a:r>
              <a:rPr kumimoji="1" lang="ja-JP" altLang="en-US" sz="1074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アプリ</a:t>
            </a:r>
            <a:r>
              <a:rPr kumimoji="1" lang="ja-JP" altLang="en-US" sz="985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」がインストールされます</a:t>
            </a:r>
            <a:endParaRPr kumimoji="1" lang="en-US" altLang="ja-JP" sz="985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9" name="正方形/長方形 98"/>
          <p:cNvSpPr/>
          <p:nvPr/>
        </p:nvSpPr>
        <p:spPr>
          <a:xfrm>
            <a:off x="440206" y="3523407"/>
            <a:ext cx="2490981" cy="26346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8720">
              <a:defRPr/>
            </a:pPr>
            <a:r>
              <a:rPr kumimoji="1" lang="en-US" altLang="ja-JP" sz="1074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Zoom</a:t>
            </a:r>
            <a:r>
              <a:rPr kumimoji="1" lang="ja-JP" altLang="en-US" sz="1074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アプリをお持ちでない場合</a:t>
            </a:r>
            <a:endParaRPr kumimoji="1" lang="en-US" altLang="ja-JP" sz="1074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0" name="正方形/長方形 99"/>
          <p:cNvSpPr/>
          <p:nvPr/>
        </p:nvSpPr>
        <p:spPr>
          <a:xfrm>
            <a:off x="3461254" y="3505760"/>
            <a:ext cx="2490981" cy="26346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8720">
              <a:defRPr/>
            </a:pPr>
            <a:r>
              <a:rPr kumimoji="1" lang="ja-JP" altLang="en-US" sz="1074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既に</a:t>
            </a:r>
            <a:r>
              <a:rPr kumimoji="1" lang="en-US" altLang="ja-JP" sz="1074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Zoom</a:t>
            </a:r>
            <a:r>
              <a:rPr kumimoji="1" lang="ja-JP" altLang="en-US" sz="1074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アプリをお持ちの場合</a:t>
            </a:r>
            <a:endParaRPr kumimoji="1" lang="en-US" altLang="ja-JP" sz="1074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4" name="正方形/長方形 103"/>
          <p:cNvSpPr/>
          <p:nvPr/>
        </p:nvSpPr>
        <p:spPr>
          <a:xfrm>
            <a:off x="326496" y="6732864"/>
            <a:ext cx="3055040" cy="620003"/>
          </a:xfrm>
          <a:prstGeom prst="rect">
            <a:avLst/>
          </a:prstGeom>
          <a:ln w="31750">
            <a:solidFill>
              <a:srgbClr val="E94708"/>
            </a:solidFill>
          </a:ln>
        </p:spPr>
        <p:txBody>
          <a:bodyPr wrap="square">
            <a:noAutofit/>
          </a:bodyPr>
          <a:lstStyle/>
          <a:p>
            <a:pPr defTabSz="755760">
              <a:defRPr/>
            </a:pPr>
            <a:r>
              <a:rPr kumimoji="1" lang="en-US" altLang="zh-TW" sz="894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894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勉強会</a:t>
            </a:r>
            <a:r>
              <a:rPr kumimoji="1" lang="ja-JP" altLang="en-US" sz="894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問合せ</a:t>
            </a:r>
            <a:r>
              <a:rPr kumimoji="1" lang="zh-TW" altLang="en-US" sz="894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窓口</a:t>
            </a:r>
            <a:r>
              <a:rPr kumimoji="1" lang="en-US" altLang="zh-TW" sz="894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pPr defTabSz="755760">
              <a:defRPr/>
            </a:pPr>
            <a:r>
              <a:rPr lang="ja-JP" altLang="en-US" sz="894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エーザイ株式会社　吉田佳祐</a:t>
            </a:r>
            <a:endParaRPr kumimoji="1" lang="en-US" altLang="zh-TW" sz="894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755760">
              <a:defRPr/>
            </a:pPr>
            <a:r>
              <a:rPr kumimoji="1" lang="ja-JP" altLang="en-US" sz="92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📞：</a:t>
            </a:r>
            <a:r>
              <a:rPr kumimoji="1" lang="en-US" altLang="zh-TW" sz="894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</a:t>
            </a:r>
            <a:r>
              <a:rPr lang="en-US" altLang="zh-TW" sz="894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kumimoji="1" lang="en-US" altLang="ja-JP" sz="894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</a:t>
            </a:r>
            <a:r>
              <a:rPr kumimoji="1" lang="en-US" altLang="zh-TW" sz="894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-2268-0950 </a:t>
            </a:r>
            <a:endParaRPr kumimoji="1" lang="zh-TW" altLang="en-US" sz="894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755760">
              <a:defRPr/>
            </a:pPr>
            <a:r>
              <a:rPr kumimoji="1" lang="en-US" altLang="zh-TW" sz="894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✉</a:t>
            </a:r>
            <a:r>
              <a:rPr kumimoji="1" lang="zh-TW" altLang="en-US" sz="894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kumimoji="1" lang="en-US" altLang="zh-TW" sz="894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k12-Yoshida@hhc.eisai.co.jp</a:t>
            </a:r>
          </a:p>
        </p:txBody>
      </p:sp>
      <p:sp>
        <p:nvSpPr>
          <p:cNvPr id="48" name="正方形/長方形 47"/>
          <p:cNvSpPr/>
          <p:nvPr/>
        </p:nvSpPr>
        <p:spPr>
          <a:xfrm>
            <a:off x="3854543" y="6502980"/>
            <a:ext cx="2638197" cy="8810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60244" tIns="60244" rIns="60244" bIns="60244" anchor="ctr">
            <a:noAutofit/>
          </a:bodyPr>
          <a:lstStyle/>
          <a:p>
            <a:pPr algn="just" defTabSz="777691">
              <a:defRPr/>
            </a:pPr>
            <a:r>
              <a:rPr kumimoji="1" lang="ja-JP" altLang="en-US" sz="1013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推奨ブラウザ</a:t>
            </a:r>
            <a:r>
              <a:rPr kumimoji="1" lang="ja-JP" altLang="en-US" sz="878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（最新版に更新をお願いします）</a:t>
            </a:r>
            <a:endParaRPr kumimoji="1" lang="en-US" altLang="ja-JP" sz="1013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43461" indent="-143461" algn="just" defTabSz="777691">
              <a:buFont typeface="Arial" panose="020B0604020202020204" pitchFamily="34" charset="0"/>
              <a:buChar char="•"/>
              <a:defRPr/>
            </a:pPr>
            <a:r>
              <a:rPr kumimoji="1" lang="en-US" altLang="ja-JP" sz="75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Internet Explorer 10</a:t>
            </a:r>
            <a:r>
              <a:rPr kumimoji="1" lang="ja-JP" altLang="en-US" sz="75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以上</a:t>
            </a:r>
          </a:p>
          <a:p>
            <a:pPr marL="143461" indent="-143461" algn="just" defTabSz="777691">
              <a:buFont typeface="Arial" panose="020B0604020202020204" pitchFamily="34" charset="0"/>
              <a:buChar char="•"/>
              <a:defRPr/>
            </a:pPr>
            <a:r>
              <a:rPr kumimoji="1" lang="en-US" altLang="ja-JP" sz="75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Microsoft Edge 38.14393.0.0</a:t>
            </a:r>
            <a:r>
              <a:rPr kumimoji="1" lang="ja-JP" altLang="en-US" sz="75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以上</a:t>
            </a:r>
          </a:p>
          <a:p>
            <a:pPr marL="143461" indent="-143461" algn="just" defTabSz="777691">
              <a:buFont typeface="Arial" panose="020B0604020202020204" pitchFamily="34" charset="0"/>
              <a:buChar char="•"/>
              <a:defRPr/>
            </a:pPr>
            <a:r>
              <a:rPr kumimoji="1" lang="en-US" altLang="ja-JP" sz="75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Google Chrome 53.0.2785</a:t>
            </a:r>
            <a:r>
              <a:rPr kumimoji="1" lang="ja-JP" altLang="en-US" sz="75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以上</a:t>
            </a:r>
          </a:p>
          <a:p>
            <a:pPr marL="143461" indent="-143461" algn="just" defTabSz="777691">
              <a:buFont typeface="Arial" panose="020B0604020202020204" pitchFamily="34" charset="0"/>
              <a:buChar char="•"/>
              <a:defRPr/>
            </a:pPr>
            <a:r>
              <a:rPr kumimoji="1" lang="en-US" altLang="ja-JP" sz="75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Safari 10.0.602.1.50</a:t>
            </a:r>
            <a:r>
              <a:rPr kumimoji="1" lang="ja-JP" altLang="en-US" sz="75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以上</a:t>
            </a:r>
          </a:p>
          <a:p>
            <a:pPr marL="143461" indent="-143461" algn="just" defTabSz="777691">
              <a:buFont typeface="Arial" panose="020B0604020202020204" pitchFamily="34" charset="0"/>
              <a:buChar char="•"/>
              <a:defRPr/>
            </a:pPr>
            <a:r>
              <a:rPr kumimoji="1" lang="en-US" altLang="ja-JP" sz="75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Firefox 49.0</a:t>
            </a:r>
            <a:r>
              <a:rPr kumimoji="1" lang="ja-JP" altLang="en-US" sz="75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以降</a:t>
            </a:r>
            <a:endParaRPr kumimoji="1" lang="en-US" altLang="ja-JP" sz="752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9" name="図 4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547" y="6753467"/>
            <a:ext cx="639278" cy="639278"/>
          </a:xfrm>
          <a:prstGeom prst="rect">
            <a:avLst/>
          </a:prstGeom>
        </p:spPr>
      </p:pic>
      <p:cxnSp>
        <p:nvCxnSpPr>
          <p:cNvPr id="44" name="カギ線コネクタ 43"/>
          <p:cNvCxnSpPr/>
          <p:nvPr/>
        </p:nvCxnSpPr>
        <p:spPr>
          <a:xfrm rot="16200000" flipH="1">
            <a:off x="3367086" y="2445507"/>
            <a:ext cx="605053" cy="151545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カギ線コネクタ 46"/>
          <p:cNvCxnSpPr>
            <a:cxnSpLocks/>
          </p:cNvCxnSpPr>
          <p:nvPr/>
        </p:nvCxnSpPr>
        <p:spPr>
          <a:xfrm rot="5400000">
            <a:off x="1858555" y="2452432"/>
            <a:ext cx="605053" cy="1501603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図 4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51332" y="2011942"/>
            <a:ext cx="3162668" cy="5824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1" name="下矢印 50"/>
          <p:cNvSpPr/>
          <p:nvPr/>
        </p:nvSpPr>
        <p:spPr>
          <a:xfrm rot="13920758">
            <a:off x="3297606" y="2320310"/>
            <a:ext cx="262787" cy="374983"/>
          </a:xfrm>
          <a:prstGeom prst="down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8720">
              <a:defRPr/>
            </a:pPr>
            <a:endParaRPr kumimoji="1" lang="ja-JP" altLang="en-US" sz="1612" dirty="0">
              <a:solidFill>
                <a:prstClr val="white"/>
              </a:solidFill>
              <a:latin typeface="游ゴシック"/>
              <a:ea typeface="游ゴシック"/>
            </a:endParaRPr>
          </a:p>
        </p:txBody>
      </p:sp>
      <p:sp>
        <p:nvSpPr>
          <p:cNvPr id="52" name="正方形/長方形 51"/>
          <p:cNvSpPr/>
          <p:nvPr/>
        </p:nvSpPr>
        <p:spPr>
          <a:xfrm>
            <a:off x="1077990" y="2648311"/>
            <a:ext cx="4002293" cy="26357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8720">
              <a:defRPr/>
            </a:pPr>
            <a:r>
              <a:rPr kumimoji="1" lang="ja-JP" altLang="en-US" sz="1074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メールの視聴</a:t>
            </a:r>
            <a:r>
              <a:rPr kumimoji="1" lang="en-US" altLang="ja-JP" sz="1074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URL</a:t>
            </a:r>
            <a:r>
              <a:rPr kumimoji="1" lang="ja-JP" altLang="en-US" sz="1074" b="1" u="sng" dirty="0">
                <a:solidFill>
                  <a:srgbClr val="FF66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「ここをクリックして参加」</a:t>
            </a:r>
            <a:r>
              <a:rPr kumimoji="1" lang="ja-JP" altLang="en-US" sz="1074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の部分をクリックしてください。</a:t>
            </a:r>
          </a:p>
        </p:txBody>
      </p:sp>
      <p:sp>
        <p:nvSpPr>
          <p:cNvPr id="53" name="テキスト ボックス 2"/>
          <p:cNvSpPr txBox="1">
            <a:spLocks noChangeArrowheads="1"/>
          </p:cNvSpPr>
          <p:nvPr/>
        </p:nvSpPr>
        <p:spPr bwMode="auto">
          <a:xfrm>
            <a:off x="276540" y="7658607"/>
            <a:ext cx="6248078" cy="138499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1200" dirty="0">
                <a:solidFill>
                  <a:srgbClr val="3E3E3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▶</a:t>
            </a:r>
            <a:r>
              <a:rPr lang="ja-JP" altLang="en-US" sz="120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ご入力いただきました個人情報は、</a:t>
            </a:r>
            <a:r>
              <a:rPr lang="ja-JP" altLang="en-US" sz="120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本勉強会開催及び今後の講演会ご案内、医療情報、学術情報の提供および収集</a:t>
            </a:r>
            <a:r>
              <a:rPr lang="ja-JP" altLang="en-US" sz="120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に使用させていただきます。本目的以外には一切使用致しません。個人情報はエーザイ株式会社（</a:t>
            </a:r>
            <a:r>
              <a:rPr lang="en-US" altLang="ja-JP" sz="120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https://www.eisai.co.jp/privacy/</a:t>
            </a:r>
            <a:r>
              <a:rPr lang="ja-JP" altLang="en-US" sz="120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）の個人情報保護方針に基づき安全かつ適切に管理いたします。</a:t>
            </a:r>
            <a:endParaRPr lang="en-US" altLang="ja-JP" sz="1200" dirty="0">
              <a:solidFill>
                <a:srgbClr val="0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1200" dirty="0">
                <a:solidFill>
                  <a:srgbClr val="3E3E3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▶本講演会は</a:t>
            </a:r>
            <a:r>
              <a:rPr lang="en-US" altLang="ja-JP" sz="1200" dirty="0">
                <a:solidFill>
                  <a:srgbClr val="3E3E3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､</a:t>
            </a:r>
            <a:r>
              <a:rPr lang="ja-JP" altLang="en-US" sz="1200" dirty="0">
                <a:solidFill>
                  <a:srgbClr val="3E3E3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ご参加登録をいただいた医療関係者の皆さまに限り</a:t>
            </a:r>
            <a:r>
              <a:rPr lang="en-US" altLang="ja-JP" sz="1200" dirty="0">
                <a:solidFill>
                  <a:srgbClr val="3E3E3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､</a:t>
            </a:r>
            <a:r>
              <a:rPr lang="ja-JP" altLang="en-US" sz="1200" dirty="0">
                <a:solidFill>
                  <a:srgbClr val="3E3E3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ご視聴いただくことが可能です。 </a:t>
            </a:r>
            <a:endParaRPr lang="en-US" altLang="ja-JP" sz="1200" dirty="0">
              <a:solidFill>
                <a:srgbClr val="3E3E3C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1200" dirty="0">
                <a:solidFill>
                  <a:srgbClr val="3E3E3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▶本講演会で投影される情報</a:t>
            </a:r>
            <a:r>
              <a:rPr lang="en-US" altLang="ja-JP" sz="1200" dirty="0">
                <a:solidFill>
                  <a:srgbClr val="3E3E3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(</a:t>
            </a:r>
            <a:r>
              <a:rPr lang="ja-JP" altLang="en-US" sz="1200" dirty="0">
                <a:solidFill>
                  <a:srgbClr val="3E3E3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文字</a:t>
            </a:r>
            <a:r>
              <a:rPr lang="en-US" altLang="ja-JP" sz="1200" dirty="0">
                <a:solidFill>
                  <a:srgbClr val="3E3E3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､</a:t>
            </a:r>
            <a:r>
              <a:rPr lang="ja-JP" altLang="en-US" sz="1200" dirty="0">
                <a:solidFill>
                  <a:srgbClr val="3E3E3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写真</a:t>
            </a:r>
            <a:r>
              <a:rPr lang="en-US" altLang="ja-JP" sz="1200" dirty="0">
                <a:solidFill>
                  <a:srgbClr val="3E3E3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､</a:t>
            </a:r>
            <a:r>
              <a:rPr lang="ja-JP" altLang="en-US" sz="1200" dirty="0">
                <a:solidFill>
                  <a:srgbClr val="3E3E3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図</a:t>
            </a:r>
            <a:r>
              <a:rPr lang="en-US" altLang="ja-JP" sz="1200" dirty="0">
                <a:solidFill>
                  <a:srgbClr val="3E3E3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､</a:t>
            </a:r>
            <a:r>
              <a:rPr lang="ja-JP" altLang="en-US" sz="1200" dirty="0">
                <a:solidFill>
                  <a:srgbClr val="3E3E3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イラストなど</a:t>
            </a:r>
            <a:r>
              <a:rPr lang="en-US" altLang="ja-JP" sz="1200" dirty="0">
                <a:solidFill>
                  <a:srgbClr val="3E3E3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)</a:t>
            </a:r>
            <a:r>
              <a:rPr lang="ja-JP" altLang="en-US" sz="1200" dirty="0">
                <a:solidFill>
                  <a:srgbClr val="3E3E3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の二次利用はお控えください。</a:t>
            </a:r>
            <a:endParaRPr lang="ja-JP" altLang="en-US" sz="1200" dirty="0">
              <a:solidFill>
                <a:srgbClr val="0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F0B43FA-BA6D-4E9D-A700-9A9FCDCA3181}"/>
              </a:ext>
            </a:extLst>
          </p:cNvPr>
          <p:cNvSpPr/>
          <p:nvPr/>
        </p:nvSpPr>
        <p:spPr>
          <a:xfrm>
            <a:off x="549515" y="1276876"/>
            <a:ext cx="4699205" cy="603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62" kern="100" dirty="0"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  <a:hlinkClick r:id="rId10"/>
              </a:rPr>
              <a:t>https://us06web.zoom.us/webinar/register/WN__rUVDr3ZTlergmgxyR_e6w</a:t>
            </a:r>
            <a:endParaRPr lang="ja-JP" altLang="ja-JP" sz="1662" kern="100" dirty="0"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D885DBC6-3412-4620-917D-7B093D430702}"/>
              </a:ext>
            </a:extLst>
          </p:cNvPr>
          <p:cNvSpPr/>
          <p:nvPr/>
        </p:nvSpPr>
        <p:spPr>
          <a:xfrm>
            <a:off x="535498" y="1213088"/>
            <a:ext cx="4735187" cy="72199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62"/>
          </a:p>
        </p:txBody>
      </p:sp>
    </p:spTree>
    <p:extLst>
      <p:ext uri="{BB962C8B-B14F-4D97-AF65-F5344CB8AC3E}">
        <p14:creationId xmlns:p14="http://schemas.microsoft.com/office/powerpoint/2010/main" val="374313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p:Policy xmlns:p="office.server.policy" id="38a7cc09-afd8-42d9-b5ea-60600b579fb7" local="false">
  <p:Name>有効期限ポリシー</p:Name>
  <p:Description/>
  <p:Statement/>
  <p:PolicyItems>
    <p:PolicyItem featureId="Microsoft.Office.RecordsManagement.PolicyFeatures.Expiration" staticId="0x0101007F7EFF5F02C2BA4A84F891959DFD843F|-1366636739" UniqueId="6ed1d997-a39e-4456-93ee-a97adc314a99">
      <p:Name>保持</p:Name>
      <p:Description>処理対象コンテンツのスケジュールを自動的に設定し、期限に達したコンテンツに対して保持処理を実行します。</p:Description>
      <p:CustomData>
        <Schedules nextStageId="2">
          <Schedule type="Default">
            <stages>
              <data stageId="1">
                <formula id="Microsoft.Office.RecordsManagement.PolicyFeatures.Expiration.Formula.BuiltIn">
                  <number>10</number>
                  <property>Modified</property>
                  <propertyId>28cf69c5-fa48-462a-b5cd-27b6f9d2bd5f</propertyId>
                  <period>years</period>
                </formula>
                <action type="action" id="Microsoft.Office.RecordsManagement.PolicyFeatures.Expiration.Action.MoveToRecycleBin"/>
              </data>
            </stages>
          </Schedule>
        </Schedules>
      </p:CustomData>
    </p:PolicyItem>
  </p:PolicyItems>
</p:Policy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6DBEED7D97E0DC47B4DEEA89D5385DDD" ma:contentTypeVersion="22" ma:contentTypeDescription="新しいドキュメントを作成します。" ma:contentTypeScope="" ma:versionID="4f0052760e3885ced9441081ff6f3f67">
  <xsd:schema xmlns:xsd="http://www.w3.org/2001/XMLSchema" xmlns:xs="http://www.w3.org/2001/XMLSchema" xmlns:p="http://schemas.microsoft.com/office/2006/metadata/properties" xmlns:ns2="818587af-a97e-45f6-98dd-0bf4ab33c058" targetNamespace="http://schemas.microsoft.com/office/2006/metadata/properties" ma:root="true" ma:fieldsID="c841dbda69ec3c6a3f1b095bbc1b63a0" ns2:_="">
    <xsd:import namespace="818587af-a97e-45f6-98dd-0bf4ab33c058"/>
    <xsd:element name="properties">
      <xsd:complexType>
        <xsd:sequence>
          <xsd:element name="documentManagement">
            <xsd:complexType>
              <xsd:all>
                <xsd:element ref="ns2:_dlc_Exempt" minOccurs="0"/>
                <xsd:element ref="ns2:_dlc_ExpireDateSaved" minOccurs="0"/>
                <xsd:element ref="ns2:_dlc_Expire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8587af-a97e-45f6-98dd-0bf4ab33c058" elementFormDefault="qualified">
    <xsd:import namespace="http://schemas.microsoft.com/office/2006/documentManagement/types"/>
    <xsd:import namespace="http://schemas.microsoft.com/office/infopath/2007/PartnerControls"/>
    <xsd:element name="_dlc_Exempt" ma:index="8" nillable="true" ma:displayName="ポリシー適用除外" ma:description="" ma:hidden="true" ma:internalName="_dlc_Exempt" ma:readOnly="true">
      <xsd:simpleType>
        <xsd:restriction base="dms:Unknown"/>
      </xsd:simpleType>
    </xsd:element>
    <xsd:element name="_dlc_ExpireDateSaved" ma:index="9" nillable="true" ma:displayName="元の有効期限" ma:description="" ma:hidden="true" ma:internalName="_dlc_ExpireDateSaved" ma:readOnly="true">
      <xsd:simpleType>
        <xsd:restriction base="dms:DateTime"/>
      </xsd:simpleType>
    </xsd:element>
    <xsd:element name="_dlc_ExpireDate" ma:index="10" nillable="true" ma:displayName="有効期限" ma:description="" ma:hidden="true" ma:indexed="true" ma:internalName="_dlc_ExpireDat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ExpireDate xmlns="818587af-a97e-45f6-98dd-0bf4ab33c058">2030-11-30T00:38:46+00:00</_dlc_ExpireDate>
    <_dlc_ExpireDateSaved xmlns="818587af-a97e-45f6-98dd-0bf4ab33c058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8EA72E6-9EF6-49CF-8337-41B29BB5932F}">
  <ds:schemaRefs>
    <ds:schemaRef ds:uri="office.server.policy"/>
  </ds:schemaRefs>
</ds:datastoreItem>
</file>

<file path=customXml/itemProps2.xml><?xml version="1.0" encoding="utf-8"?>
<ds:datastoreItem xmlns:ds="http://schemas.openxmlformats.org/officeDocument/2006/customXml" ds:itemID="{18C08CAA-B852-4F93-8604-B746041939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8587af-a97e-45f6-98dd-0bf4ab33c0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75A95E4-987A-4CBE-8D03-BF700C086954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818587af-a97e-45f6-98dd-0bf4ab33c058"/>
  </ds:schemaRefs>
</ds:datastoreItem>
</file>

<file path=customXml/itemProps4.xml><?xml version="1.0" encoding="utf-8"?>
<ds:datastoreItem xmlns:ds="http://schemas.openxmlformats.org/officeDocument/2006/customXml" ds:itemID="{CF7B0AE5-796C-4CE2-94BA-BD067FB6BAF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3731</TotalTime>
  <Words>569</Words>
  <Application>Microsoft Office PowerPoint</Application>
  <PresentationFormat>画面に合わせる (4:3)</PresentationFormat>
  <Paragraphs>54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HGP創英角ｺﾞｼｯｸUB</vt:lpstr>
      <vt:lpstr>Meiryo UI</vt:lpstr>
      <vt:lpstr>メイリオ</vt:lpstr>
      <vt:lpstr>游ゴシック</vt:lpstr>
      <vt:lpstr>Arial</vt:lpstr>
      <vt:lpstr>Calibri</vt:lpstr>
      <vt:lpstr>OCRB</vt:lpstr>
      <vt:lpstr>Office ​​テーマ</vt:lpstr>
      <vt:lpstr>PowerPoint プレゼンテーション</vt:lpstr>
      <vt:lpstr>PowerPoint プレゼンテーション</vt:lpstr>
    </vt:vector>
  </TitlesOfParts>
  <Company>Eisai Co.,Ltd.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Masashi Ishigaki (石垣 雅士) / ＯＮ中四国</dc:creator>
  <cp:lastModifiedBy>Keisuke Yoshida (吉田 佳祐) / ＯＮ中四</cp:lastModifiedBy>
  <cp:revision>150</cp:revision>
  <cp:lastPrinted>2022-01-19T08:32:29Z</cp:lastPrinted>
  <dcterms:created xsi:type="dcterms:W3CDTF">2019-06-28T00:01:31Z</dcterms:created>
  <dcterms:modified xsi:type="dcterms:W3CDTF">2022-09-15T09:53:11Z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policyId">
    <vt:lpwstr>0x0101007F7EFF5F02C2BA4A84F891959DFD843F|-1366636739</vt:lpwstr>
  </property>
  <property fmtid="{D5CDD505-2E9C-101B-9397-08002B2CF9AE}" pid="3" name="ContentTypeId">
    <vt:lpwstr>0x0101006DBEED7D97E0DC47B4DEEA89D5385DDD</vt:lpwstr>
  </property>
  <property fmtid="{D5CDD505-2E9C-101B-9397-08002B2CF9AE}" pid="4" name="ItemRetentionFormula">
    <vt:lpwstr>&lt;formula id="Microsoft.Office.RecordsManagement.PolicyFeatures.Expiration.Formula.BuiltIn"&gt;&lt;number&gt;10&lt;/number&gt;&lt;property&gt;Modified&lt;/property&gt;&lt;propertyId&gt;28cf69c5-fa48-462a-b5cd-27b6f9d2bd5f&lt;/propertyId&gt;&lt;period&gt;years&lt;/period&gt;&lt;/formula&gt;</vt:lpwstr>
  </property>
</Properties>
</file>