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  <p:sldMasterId id="2147483999" r:id="rId2"/>
  </p:sldMasterIdLst>
  <p:notesMasterIdLst>
    <p:notesMasterId r:id="rId5"/>
  </p:notesMasterIdLst>
  <p:sldIdLst>
    <p:sldId id="262" r:id="rId3"/>
    <p:sldId id="264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7" autoAdjust="0"/>
    <p:restoredTop sz="94660"/>
  </p:normalViewPr>
  <p:slideViewPr>
    <p:cSldViewPr snapToGrid="0">
      <p:cViewPr varScale="1">
        <p:scale>
          <a:sx n="63" d="100"/>
          <a:sy n="63" d="100"/>
        </p:scale>
        <p:origin x="4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BC104-52AF-4F19-95DD-1F95C7735158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AC012-09A1-4D09-A93B-009A7AEC0E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4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980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0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51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13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779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3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76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617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90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9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238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43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65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0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058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064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97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779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48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E9AD-C326-4FCC-8053-B3D9F37FA3C9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542C-33CE-4B07-A801-63B4D925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93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図 6">
            <a:extLst>
              <a:ext uri="{FF2B5EF4-FFF2-40B4-BE49-F238E27FC236}">
                <a16:creationId xmlns="" xmlns:a16="http://schemas.microsoft.com/office/drawing/2014/main" id="{ECAD7B06-BF21-D74E-82DA-2DE2DAA623B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622" y="0"/>
            <a:ext cx="3733377" cy="99060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A6522A36-FEC2-194F-81A5-5E436CED9E9F}"/>
              </a:ext>
            </a:extLst>
          </p:cNvPr>
          <p:cNvSpPr txBox="1"/>
          <p:nvPr userDrawn="1"/>
        </p:nvSpPr>
        <p:spPr>
          <a:xfrm>
            <a:off x="570174" y="9492230"/>
            <a:ext cx="5765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主催：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大塚製薬</a:t>
            </a:r>
            <a:r>
              <a:rPr kumimoji="1" lang="ja-JP" altLang="en-US" sz="16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株式会社</a:t>
            </a:r>
            <a:endParaRPr kumimoji="1" lang="en-US" altLang="ja-JP" sz="1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="" xmlns:a16="http://schemas.microsoft.com/office/drawing/2014/main" id="{80A784E1-F819-BA40-8B4E-5C19A6231F7D}"/>
              </a:ext>
            </a:extLst>
          </p:cNvPr>
          <p:cNvSpPr/>
          <p:nvPr userDrawn="1"/>
        </p:nvSpPr>
        <p:spPr>
          <a:xfrm>
            <a:off x="0" y="9417014"/>
            <a:ext cx="6858000" cy="4889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="" xmlns:a16="http://schemas.microsoft.com/office/drawing/2014/main" id="{A6522A36-FEC2-194F-81A5-5E436CED9E9F}"/>
              </a:ext>
            </a:extLst>
          </p:cNvPr>
          <p:cNvSpPr txBox="1"/>
          <p:nvPr userDrawn="1"/>
        </p:nvSpPr>
        <p:spPr>
          <a:xfrm>
            <a:off x="668860" y="9547565"/>
            <a:ext cx="5765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主催：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大塚製薬</a:t>
            </a:r>
            <a:r>
              <a:rPr kumimoji="1"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株式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会社　後援：愛媛大学医学部附属病院　肝疾患診療相談センター</a:t>
            </a:r>
            <a:endParaRPr kumimoji="1" lang="en-US" altLang="ja-JP" sz="11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33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C9E9B-656D-4CC9-AC9A-FA9817D41B1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2022/8/26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3CC99-1ADD-4902-BD96-2B284D43B3D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2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グループ化 50">
            <a:extLst>
              <a:ext uri="{FF2B5EF4-FFF2-40B4-BE49-F238E27FC236}">
                <a16:creationId xmlns="" xmlns:a16="http://schemas.microsoft.com/office/drawing/2014/main" id="{C0A7AAC5-BC3B-B343-825A-1A72ADA4C389}"/>
              </a:ext>
            </a:extLst>
          </p:cNvPr>
          <p:cNvGrpSpPr/>
          <p:nvPr/>
        </p:nvGrpSpPr>
        <p:grpSpPr>
          <a:xfrm>
            <a:off x="1901" y="140491"/>
            <a:ext cx="6507783" cy="642800"/>
            <a:chOff x="-64006" y="2545939"/>
            <a:chExt cx="5886452" cy="1671457"/>
          </a:xfrm>
        </p:grpSpPr>
        <p:sp>
          <p:nvSpPr>
            <p:cNvPr id="49" name="片側の 2 つの角を丸めた四角形 48">
              <a:extLst>
                <a:ext uri="{FF2B5EF4-FFF2-40B4-BE49-F238E27FC236}">
                  <a16:creationId xmlns="" xmlns:a16="http://schemas.microsoft.com/office/drawing/2014/main" id="{EC4A3F38-76CC-C648-826E-627E44D1830A}"/>
                </a:ext>
              </a:extLst>
            </p:cNvPr>
            <p:cNvSpPr/>
            <p:nvPr/>
          </p:nvSpPr>
          <p:spPr>
            <a:xfrm rot="5400000">
              <a:off x="1869294" y="612639"/>
              <a:ext cx="1671457" cy="5538057"/>
            </a:xfrm>
            <a:prstGeom prst="round2SameRect">
              <a:avLst>
                <a:gd name="adj1" fmla="val 9008"/>
                <a:gd name="adj2" fmla="val 0"/>
              </a:avLst>
            </a:prstGeom>
            <a:ln>
              <a:noFill/>
            </a:ln>
            <a:effectLst>
              <a:outerShdw dist="50800" dir="2700000" algn="tl" rotWithShape="0">
                <a:schemeClr val="accent3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srgbClr val="FFFFFF"/>
                </a:solidFill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="" xmlns:a16="http://schemas.microsoft.com/office/drawing/2014/main" id="{4104CC89-8721-114D-A081-F1F650022C52}"/>
                </a:ext>
              </a:extLst>
            </p:cNvPr>
            <p:cNvSpPr/>
            <p:nvPr/>
          </p:nvSpPr>
          <p:spPr>
            <a:xfrm>
              <a:off x="150276" y="2750232"/>
              <a:ext cx="5672170" cy="120045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ja-JP" altLang="en-US" sz="2400" b="1" spc="100" dirty="0">
                  <a:solidFill>
                    <a:srgbClr val="FFFF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　</a:t>
              </a:r>
              <a:r>
                <a:rPr lang="ja-JP" altLang="en-US" sz="2400" b="1" spc="100" dirty="0" smtClean="0">
                  <a:solidFill>
                    <a:srgbClr val="FFFF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アルコール依存症治療を考える</a:t>
              </a:r>
              <a:r>
                <a:rPr lang="en-US" altLang="ja-JP" sz="2400" b="1" spc="100" dirty="0" smtClean="0">
                  <a:solidFill>
                    <a:srgbClr val="FFFF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in</a:t>
              </a:r>
              <a:r>
                <a:rPr lang="ja-JP" altLang="en-US" sz="2400" b="1" spc="100" dirty="0" smtClean="0">
                  <a:solidFill>
                    <a:srgbClr val="FFFFFF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愛媛</a:t>
              </a:r>
              <a:endParaRPr lang="ja-JP" altLang="en-US" sz="2400" b="1" spc="100" dirty="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177" name="テキスト ボックス 176"/>
          <p:cNvSpPr txBox="1"/>
          <p:nvPr/>
        </p:nvSpPr>
        <p:spPr>
          <a:xfrm>
            <a:off x="1881331" y="858287"/>
            <a:ext cx="5061301" cy="30777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lang="en-US" altLang="ja-JP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endParaRPr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3" name="角丸四角形 242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1049667" y="867780"/>
            <a:ext cx="663181" cy="306272"/>
          </a:xfrm>
          <a:prstGeom prst="round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rgbClr val="00684B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　時</a:t>
            </a:r>
            <a:endParaRPr lang="ja-JP" altLang="en-US" sz="1200" b="1" dirty="0">
              <a:solidFill>
                <a:srgbClr val="00684B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29" name="テキスト ボックス 22"/>
          <p:cNvSpPr txBox="1">
            <a:spLocks noChangeArrowheads="1"/>
          </p:cNvSpPr>
          <p:nvPr/>
        </p:nvSpPr>
        <p:spPr bwMode="auto">
          <a:xfrm>
            <a:off x="539750" y="9065656"/>
            <a:ext cx="5920336" cy="49244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ja-JP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当日は、ご参加頂いた確認の為、施設名、氏名をご記帳またはチャット機能への入力をお願い申し上げます。ご提供頂きました個人情報は、　講演会のご出席者の確認と連絡のために使用します。個人情報は、主催関係者及び業務委託先を除く第三者に開示・提供することはありません。個人情報は、弊社の個人情報保護方針に基づき安全かつ適切に管理いたします。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≪問い合わせ先</a:t>
            </a:r>
            <a:r>
              <a:rPr lang="ja-JP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．</a:t>
            </a:r>
            <a:r>
              <a:rPr lang="ja-JP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管理者</a:t>
            </a:r>
            <a:r>
              <a:rPr lang="ja-JP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≫　</a:t>
            </a:r>
            <a:r>
              <a:rPr lang="zh-TW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愛媛県</a:t>
            </a:r>
            <a:r>
              <a:rPr lang="zh-TW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松山市高岡町</a:t>
            </a:r>
            <a:r>
              <a:rPr lang="en-US" altLang="zh-TW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291</a:t>
            </a:r>
            <a:r>
              <a:rPr lang="zh-TW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－</a:t>
            </a:r>
            <a:r>
              <a:rPr lang="en-US" altLang="zh-TW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zh-TW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大塚製薬（株）松山出張所</a:t>
            </a:r>
            <a:r>
              <a:rPr lang="zh-TW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医薬</a:t>
            </a:r>
            <a:r>
              <a:rPr lang="ja-JP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松浦秀貴</a:t>
            </a:r>
            <a:r>
              <a:rPr lang="zh-TW" altLang="en-US" sz="600" dirty="0" smtClean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    </a:t>
            </a:r>
            <a:r>
              <a:rPr lang="zh-TW" altLang="en-US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℡ </a:t>
            </a:r>
            <a:r>
              <a:rPr lang="en-US" altLang="zh-TW" sz="600" dirty="0">
                <a:solidFill>
                  <a:srgbClr val="00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089-972-0081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700" dirty="0">
              <a:solidFill>
                <a:srgbClr val="000000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233602" y="3859807"/>
            <a:ext cx="20223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19:00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19:15</a:t>
            </a:r>
            <a:endParaRPr lang="zh-CN" altLang="en-US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77730" y="3344709"/>
            <a:ext cx="48139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愛媛大学大学院医学系研究科 消化器・内分泌・代謝内科学</a:t>
            </a:r>
          </a:p>
          <a:p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日浅 陽一  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52972" y="4252555"/>
            <a:ext cx="549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消化器科でのアルコール依存症治療の現状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)』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76077" y="7833233"/>
            <a:ext cx="4951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 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アルコール依存症治療　最近の知見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lang="en-US" altLang="ja-JP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endParaRPr lang="ja-JP" altLang="en-US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309458" y="3331667"/>
            <a:ext cx="750041" cy="296904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rgbClr val="00684B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座　長</a:t>
            </a:r>
            <a:endParaRPr lang="ja-JP" altLang="en-US" sz="1100" b="1" dirty="0">
              <a:solidFill>
                <a:srgbClr val="00684B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1" name="片側の 2 つの角を丸めた四角形 30">
            <a:extLst>
              <a:ext uri="{FF2B5EF4-FFF2-40B4-BE49-F238E27FC236}">
                <a16:creationId xmlns="" xmlns:a16="http://schemas.microsoft.com/office/drawing/2014/main" id="{EC4A3F38-76CC-C648-826E-627E44D1830A}"/>
              </a:ext>
            </a:extLst>
          </p:cNvPr>
          <p:cNvSpPr/>
          <p:nvPr/>
        </p:nvSpPr>
        <p:spPr>
          <a:xfrm rot="5400000">
            <a:off x="3361731" y="39396"/>
            <a:ext cx="74095" cy="6122614"/>
          </a:xfrm>
          <a:prstGeom prst="round2SameRect">
            <a:avLst>
              <a:gd name="adj1" fmla="val 9008"/>
              <a:gd name="adj2" fmla="val 0"/>
            </a:avLst>
          </a:prstGeom>
          <a:ln>
            <a:noFill/>
          </a:ln>
          <a:effectLst>
            <a:outerShdw dist="50800" dir="2700000" algn="tl" rotWithShape="0">
              <a:schemeClr val="accent3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6617" y="5551451"/>
            <a:ext cx="638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愛媛県におけるアルコール依存症治療の現状と課題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)』</a:t>
            </a:r>
            <a:endParaRPr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609644" y="4563800"/>
            <a:ext cx="485044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愛媛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大学医学部附属病院　肝疾患診療相談センター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センター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徳本 良雄  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</a:p>
          <a:p>
            <a:endParaRPr lang="zh-CN" altLang="en-US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26689" y="5130933"/>
            <a:ext cx="20223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19:15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19:45</a:t>
            </a:r>
            <a:endParaRPr lang="zh-CN" altLang="en-US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274073" y="7419380"/>
            <a:ext cx="20223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19:45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20:30</a:t>
            </a:r>
            <a:endParaRPr lang="zh-CN" altLang="en-US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21643" y="6848555"/>
            <a:ext cx="46218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愛媛大学大学院医学系研究科　精神神経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科学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 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教授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上野 修一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角丸四角形 51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299626" y="3832737"/>
            <a:ext cx="750041" cy="319051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講演</a:t>
            </a:r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Ⅰ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6" name="片側の 2 つの角を丸めた四角形 55">
            <a:extLst>
              <a:ext uri="{FF2B5EF4-FFF2-40B4-BE49-F238E27FC236}">
                <a16:creationId xmlns="" xmlns:a16="http://schemas.microsoft.com/office/drawing/2014/main" id="{EC4A3F38-76CC-C648-826E-627E44D1830A}"/>
              </a:ext>
            </a:extLst>
          </p:cNvPr>
          <p:cNvSpPr/>
          <p:nvPr/>
        </p:nvSpPr>
        <p:spPr>
          <a:xfrm rot="5400000">
            <a:off x="3291444" y="3555477"/>
            <a:ext cx="74095" cy="6122614"/>
          </a:xfrm>
          <a:prstGeom prst="round2SameRect">
            <a:avLst>
              <a:gd name="adj1" fmla="val 9008"/>
              <a:gd name="adj2" fmla="val 0"/>
            </a:avLst>
          </a:prstGeom>
          <a:ln>
            <a:noFill/>
          </a:ln>
          <a:effectLst>
            <a:outerShdw dist="50800" dir="2700000" algn="tl" rotWithShape="0">
              <a:schemeClr val="accent3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400006" y="6004517"/>
            <a:ext cx="49221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公益財団法人 正光会 宇和島病院　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渡部 三郎 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302181" y="5117539"/>
            <a:ext cx="750041" cy="319051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講演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Ⅱ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320126" y="6816522"/>
            <a:ext cx="861271" cy="302633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rgbClr val="00684B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座　長</a:t>
            </a:r>
            <a:endParaRPr lang="ja-JP" altLang="en-US" sz="1100" b="1" dirty="0">
              <a:solidFill>
                <a:srgbClr val="00684B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7" name="角丸四角形 46">
            <a:extLst>
              <a:ext uri="{FF2B5EF4-FFF2-40B4-BE49-F238E27FC236}">
                <a16:creationId xmlns="" xmlns:a16="http://schemas.microsoft.com/office/drawing/2014/main" id="{B46ABE16-EF61-1D4B-B474-86B5E02C1875}"/>
              </a:ext>
            </a:extLst>
          </p:cNvPr>
          <p:cNvSpPr/>
          <p:nvPr/>
        </p:nvSpPr>
        <p:spPr>
          <a:xfrm>
            <a:off x="330318" y="7397590"/>
            <a:ext cx="851079" cy="329567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特別講演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45538" y="8261695"/>
            <a:ext cx="38247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400" dirty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東京慈恵会医科大学 精神医学</a:t>
            </a:r>
            <a:r>
              <a:rPr lang="zh-CN" altLang="en-US" sz="1400" dirty="0" smtClea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講座</a:t>
            </a:r>
            <a:r>
              <a:rPr lang="ja-JP" altLang="en-US" sz="1400" dirty="0" smtClea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　客員教授</a:t>
            </a:r>
            <a:endParaRPr lang="en-US" altLang="ja-JP" sz="1400" dirty="0" smtClean="0">
              <a:solidFill>
                <a:prstClr val="black"/>
              </a:solidFill>
              <a:latin typeface="Trebuchet MS" panose="020B0603020202020204"/>
              <a:ea typeface="メイリオ" panose="020B0604030504040204" pitchFamily="50" charset="-128"/>
            </a:endParaRPr>
          </a:p>
          <a:p>
            <a:pPr algn="r"/>
            <a:r>
              <a:rPr lang="zh-CN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光生会　平川病院　</a:t>
            </a:r>
            <a:r>
              <a:rPr lang="zh-CN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院長</a:t>
            </a:r>
            <a:endParaRPr lang="zh-CN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lang="zh-CN" altLang="en-US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53015" y="1630869"/>
            <a:ext cx="4692413" cy="1241853"/>
          </a:xfrm>
          <a:prstGeom prst="roundRect">
            <a:avLst>
              <a:gd name="adj" fmla="val 0"/>
            </a:avLst>
          </a:prstGeom>
          <a:solidFill>
            <a:srgbClr val="CCFFCC">
              <a:alpha val="21176"/>
            </a:srgbClr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327292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この講演会への参加には事前登録が必要です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別途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、当日までに参加用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URL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を弊社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MR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よりご案内させて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いただきます。また送信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させて頂く参加用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URL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は他の方へ転送は不可となって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おります。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Franklin Gothic Demi"/>
            </a:endParaRPr>
          </a:p>
          <a:p>
            <a:pPr lvl="0" defTabSz="327292">
              <a:spcBef>
                <a:spcPct val="0"/>
              </a:spcBef>
              <a:defRPr/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　　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※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追加の参加要望がある場合は、弊社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MR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から直接その方に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URL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Franklin Gothic Demi"/>
              </a:rPr>
              <a:t>を案内・送付します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Franklin Gothic Dem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講演会の内容は、医師、および薬剤師等の医薬関係者を対象に作成された専門的な内容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です。医師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、薬剤師、看護師などの医療従事者以外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弊社以外の製薬企業社員や患者さんなど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のご視聴はご遠慮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ログイン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の際には、ご施設名、お名前のご入力をお願い致します。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講演会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の録画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録音はご遠慮願います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591235" y="8452088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宮田 久嗣</a:t>
            </a:r>
            <a:r>
              <a:rPr lang="ja-JP" altLang="en-US" sz="1600" dirty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  </a:t>
            </a:r>
            <a:r>
              <a:rPr lang="ja-JP" altLang="en-US" sz="1400" dirty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先生</a:t>
            </a:r>
            <a:endParaRPr lang="zh-CN" altLang="en-US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5934" y="1230380"/>
            <a:ext cx="57857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本講演会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Microsoft Teams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でのご視聴となります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142" y="2032534"/>
            <a:ext cx="891050" cy="89105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360878" y="1591628"/>
            <a:ext cx="133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お申込み用</a:t>
            </a:r>
            <a:endParaRPr kumimoji="1" lang="en-US" altLang="ja-JP" sz="1200" b="1" dirty="0" smtClean="0"/>
          </a:p>
          <a:p>
            <a:r>
              <a:rPr kumimoji="1" lang="en-US" altLang="ja-JP" sz="1200" b="1" dirty="0" smtClean="0"/>
              <a:t>QR</a:t>
            </a:r>
            <a:r>
              <a:rPr kumimoji="1" lang="ja-JP" altLang="en-US" sz="1200" b="1" dirty="0" smtClean="0"/>
              <a:t>コード</a:t>
            </a:r>
            <a:endParaRPr kumimoji="1" lang="ja-JP" altLang="en-US" sz="12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4909080" y="2740700"/>
            <a:ext cx="211220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88"/>
              </a:spcAft>
            </a:pPr>
            <a:endParaRPr kumimoji="0" lang="en-US" altLang="ja-JP" sz="7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288"/>
              </a:spcAft>
            </a:pPr>
            <a:r>
              <a:rPr kumimoji="0"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※QR</a:t>
            </a:r>
            <a:r>
              <a:rPr kumimoji="0" lang="ja-JP" altLang="en-US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コードは</a:t>
            </a:r>
            <a:r>
              <a:rPr kumimoji="0"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kumimoji="0"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0" lang="ja-JP" altLang="en-US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デンソーウェーブの</a:t>
            </a:r>
            <a:r>
              <a:rPr kumimoji="0" lang="ja-JP" altLang="en-US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登録商標です。</a:t>
            </a:r>
          </a:p>
        </p:txBody>
      </p:sp>
    </p:spTree>
    <p:extLst>
      <p:ext uri="{BB962C8B-B14F-4D97-AF65-F5344CB8AC3E}">
        <p14:creationId xmlns:p14="http://schemas.microsoft.com/office/powerpoint/2010/main" val="14861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AutoShape 62"/>
          <p:cNvSpPr>
            <a:spLocks noChangeArrowheads="1"/>
          </p:cNvSpPr>
          <p:nvPr/>
        </p:nvSpPr>
        <p:spPr>
          <a:xfrm>
            <a:off x="885684" y="8654597"/>
            <a:ext cx="5206869" cy="368114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029200" algn="l"/>
                <a:tab pos="6997700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029200" algn="l"/>
                <a:tab pos="6997700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5029200" algn="l"/>
                <a:tab pos="6997700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5029200" algn="l"/>
                <a:tab pos="699770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ja-JP" altLang="en-US" sz="52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個人情報の利用目的について</a:t>
            </a:r>
            <a:endParaRPr lang="en-US" altLang="ja-JP" sz="527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当日は、ご参加いただいた確認の為、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WEB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入室時に施設名、氏名のご入力をお願い申し上げます。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ご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記載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頂きました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℮-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メールアドレス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、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その他の個人情報は以下の目的に使用いたします。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1</a:t>
            </a:r>
            <a:r>
              <a:rPr lang="ja-JP" altLang="ja-JP" sz="527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．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出席確認　　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2</a:t>
            </a:r>
            <a:r>
              <a:rPr lang="ja-JP" altLang="en-US" sz="527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．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 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アクセス用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URL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の送付　　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3</a:t>
            </a:r>
            <a:r>
              <a:rPr lang="ja-JP" altLang="ja-JP" sz="527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．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 </a:t>
            </a:r>
            <a:r>
              <a:rPr lang="en-US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℮-mail</a:t>
            </a:r>
            <a:r>
              <a:rPr lang="ja-JP" altLang="ja-JP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による連絡</a:t>
            </a:r>
            <a:r>
              <a:rPr lang="ja-JP" altLang="en-US" sz="52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　　　　　　</a:t>
            </a:r>
            <a:r>
              <a:rPr lang="ja-JP" altLang="en-US" sz="52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個人情報は、本会開催関係者及び業務委託先を除く第三者に開示・提供することはありません。</a:t>
            </a:r>
          </a:p>
        </p:txBody>
      </p:sp>
      <p:sp>
        <p:nvSpPr>
          <p:cNvPr id="1225" name="テキスト ボックス 4"/>
          <p:cNvSpPr txBox="1">
            <a:spLocks noChangeArrowheads="1"/>
          </p:cNvSpPr>
          <p:nvPr/>
        </p:nvSpPr>
        <p:spPr>
          <a:xfrm>
            <a:off x="965084" y="1623015"/>
            <a:ext cx="4939398" cy="774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8941" tIns="19471" rIns="38941" bIns="19471">
            <a:spAutoFit/>
          </a:bodyPr>
          <a:lstStyle/>
          <a:p>
            <a:pPr marL="246535" indent="-246535">
              <a:buFont typeface="Wingdings" panose="05000000000000000000" pitchFamily="2" charset="2"/>
              <a:buChar char="l"/>
            </a:pP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本研修会は、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Microsoft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Teams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を利用した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研修会となります。</a:t>
            </a:r>
            <a:endParaRPr kumimoji="0" lang="en-US" altLang="ja-JP" sz="119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46535" indent="-246535">
              <a:buFont typeface="Wingdings" panose="05000000000000000000" pitchFamily="2" charset="2"/>
              <a:buChar char="l"/>
            </a:pP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ご自身のパソコン、スマートフォンおよびタブレットから視聴することができます。　　</a:t>
            </a:r>
            <a:endParaRPr kumimoji="0" lang="en-US" altLang="ja-JP" sz="1194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46535" indent="-246535">
              <a:buFont typeface="Wingdings" panose="05000000000000000000" pitchFamily="2" charset="2"/>
              <a:buChar char="l"/>
            </a:pPr>
            <a:r>
              <a:rPr kumimoji="0" lang="ja-JP" altLang="en-US" sz="1194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ご視聴希望の際には、以下の①②③のいずれかの方法でお申し込みください。</a:t>
            </a:r>
            <a:endParaRPr kumimoji="0" lang="en-US" altLang="ja-JP" sz="1194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194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申込み締切　</a:t>
            </a:r>
            <a:r>
              <a:rPr kumimoji="0" lang="en-US" altLang="ja-JP" sz="1194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0" lang="ja-JP" altLang="en-US" sz="1194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0" lang="en-US" altLang="ja-JP" sz="1194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0" lang="ja-JP" altLang="en-US" sz="1194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日㈰</a:t>
            </a:r>
            <a:endParaRPr kumimoji="0" lang="en-US" altLang="ja-JP" sz="1194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7" name="正方形/長方形 29"/>
          <p:cNvSpPr>
            <a:spLocks noChangeArrowheads="1"/>
          </p:cNvSpPr>
          <p:nvPr/>
        </p:nvSpPr>
        <p:spPr>
          <a:xfrm>
            <a:off x="2574435" y="5439720"/>
            <a:ext cx="3374577" cy="60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8953" tIns="19477" rIns="38953" bIns="19477">
            <a:spAutoFit/>
          </a:bodyPr>
          <a:lstStyle/>
          <a:p>
            <a:pPr algn="ctr">
              <a:spcAft>
                <a:spcPts val="288"/>
              </a:spcAft>
            </a:pPr>
            <a:r>
              <a:rPr kumimoji="0" lang="en-US" altLang="ja-JP" sz="1704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0" lang="ja-JP" altLang="en-US" sz="1704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番号：</a:t>
            </a:r>
            <a:r>
              <a:rPr kumimoji="0" lang="en-US" altLang="ja-JP" sz="1704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089-972-9715</a:t>
            </a:r>
          </a:p>
          <a:p>
            <a:pPr algn="ctr">
              <a:spcAft>
                <a:spcPts val="288"/>
              </a:spcAft>
            </a:pPr>
            <a:r>
              <a:rPr kumimoji="0" lang="ja-JP" altLang="en-US" sz="1704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大塚製薬㈱　医薬課　松浦 宛</a:t>
            </a:r>
            <a:endParaRPr kumimoji="0" lang="en-US" altLang="ja-JP" sz="1704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8" name="テキスト ボックス 33"/>
          <p:cNvSpPr txBox="1">
            <a:spLocks noChangeArrowheads="1"/>
          </p:cNvSpPr>
          <p:nvPr/>
        </p:nvSpPr>
        <p:spPr>
          <a:xfrm>
            <a:off x="794984" y="5414893"/>
            <a:ext cx="2733004" cy="24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8953" tIns="19477" rIns="38953" bIns="19477">
            <a:spAutoFit/>
          </a:bodyPr>
          <a:lstStyle/>
          <a:p>
            <a:r>
              <a:rPr kumimoji="0" lang="ja-JP" altLang="en-US" sz="134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0" lang="en-US" altLang="ja-JP" sz="134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0" lang="ja-JP" altLang="en-US" sz="1342" b="1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での</a:t>
            </a:r>
            <a:r>
              <a:rPr kumimoji="0" lang="ja-JP" altLang="en-US" sz="134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お申し込み</a:t>
            </a:r>
          </a:p>
        </p:txBody>
      </p:sp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864462" y="790975"/>
            <a:ext cx="5040021" cy="428631"/>
          </a:xfrm>
        </p:spPr>
        <p:txBody>
          <a:bodyPr anchor="t">
            <a:noAutofit/>
          </a:bodyPr>
          <a:lstStyle/>
          <a:p>
            <a:r>
              <a:rPr lang="en-US" altLang="ja-JP" sz="2045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45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386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参加申込書</a:t>
            </a:r>
          </a:p>
        </p:txBody>
      </p:sp>
      <p:graphicFrame>
        <p:nvGraphicFramePr>
          <p:cNvPr id="1233" name="表 31"/>
          <p:cNvGraphicFramePr>
            <a:graphicFrameLocks noGrp="1"/>
          </p:cNvGraphicFramePr>
          <p:nvPr>
            <p:extLst/>
          </p:nvPr>
        </p:nvGraphicFramePr>
        <p:xfrm>
          <a:off x="832037" y="6130104"/>
          <a:ext cx="5193928" cy="1703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02"/>
                <a:gridCol w="3430326"/>
              </a:tblGrid>
              <a:tr h="3407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お名前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endParaRPr kumimoji="1" lang="ja-JP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ご施設・ご所属部署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endParaRPr kumimoji="1" lang="ja-JP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endParaRPr kumimoji="1" lang="ja-JP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endParaRPr kumimoji="1" lang="ja-JP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3827" marR="43827" marT="21914" marB="2191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algn="dist"/>
                      <a:endParaRPr kumimoji="1" lang="ja-JP" altLang="en-US" sz="15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3827" marR="43827" marT="21914" marB="219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3827" marR="43827" marT="21914" marB="2191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テキスト ボックス 33"/>
          <p:cNvSpPr txBox="1">
            <a:spLocks noChangeArrowheads="1"/>
          </p:cNvSpPr>
          <p:nvPr/>
        </p:nvSpPr>
        <p:spPr>
          <a:xfrm>
            <a:off x="798825" y="4107790"/>
            <a:ext cx="2733004" cy="24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8953" tIns="19477" rIns="38953" bIns="19477">
            <a:spAutoFit/>
          </a:bodyPr>
          <a:lstStyle/>
          <a:p>
            <a:r>
              <a:rPr kumimoji="0" lang="ja-JP" altLang="en-US" sz="134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②メールでのお申し込み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85682" y="2915396"/>
            <a:ext cx="3880578" cy="884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88"/>
              </a:spcAft>
            </a:pP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右記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コードから申込フォームにアクセスいただき必要項目を記入の上、送信ください。</a:t>
            </a:r>
            <a:endParaRPr kumimoji="0" lang="en-US" altLang="ja-JP" sz="85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288"/>
              </a:spcAft>
            </a:pPr>
            <a:r>
              <a:rPr kumimoji="0" lang="en-US" altLang="ja-JP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※QR</a:t>
            </a:r>
            <a:r>
              <a:rPr kumimoji="0" lang="ja-JP" altLang="en-US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コードは</a:t>
            </a:r>
            <a:r>
              <a:rPr kumimoji="0" lang="en-US" altLang="ja-JP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kumimoji="0" lang="en-US" altLang="ja-JP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0" lang="ja-JP" altLang="en-US" sz="8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デンソーウェーブの登録商標です。</a:t>
            </a:r>
          </a:p>
          <a:p>
            <a:pPr>
              <a:spcAft>
                <a:spcPts val="288"/>
              </a:spcAft>
            </a:pPr>
            <a:endParaRPr kumimoji="0" lang="ja-JP" altLang="en-US" sz="136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97465" y="7663545"/>
            <a:ext cx="5531197" cy="53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ja-JP" altLang="en-US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頂戴致しましたメールアドレス宛に講演会開催前日</a:t>
            </a:r>
            <a:endParaRPr kumimoji="0" lang="en-US" altLang="ja-JP" sz="1435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0" lang="ja-JP" altLang="en-US" sz="1435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0" lang="en-US" altLang="ja-JP" sz="1435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0" lang="ja-JP" altLang="en-US" sz="1435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0" lang="en-US" altLang="ja-JP" sz="1435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0" lang="ja-JP" altLang="en-US" sz="1435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0" lang="ja-JP" altLang="en-US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）までに参加アクセス用</a:t>
            </a:r>
            <a:r>
              <a:rPr kumimoji="0" lang="en-US" altLang="ja-JP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0" lang="ja-JP" altLang="en-US" sz="1435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を送付致します。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34945" y="5361056"/>
            <a:ext cx="5353767" cy="2230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63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34945" y="4052647"/>
            <a:ext cx="5353767" cy="1119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63">
              <a:solidFill>
                <a:prstClr val="white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34945" y="2582989"/>
            <a:ext cx="5353767" cy="1280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63">
              <a:solidFill>
                <a:prstClr val="white"/>
              </a:solidFill>
            </a:endParaRPr>
          </a:p>
        </p:txBody>
      </p:sp>
      <p:sp>
        <p:nvSpPr>
          <p:cNvPr id="16" name="テキスト ボックス 33"/>
          <p:cNvSpPr txBox="1">
            <a:spLocks noChangeArrowheads="1"/>
          </p:cNvSpPr>
          <p:nvPr/>
        </p:nvSpPr>
        <p:spPr>
          <a:xfrm>
            <a:off x="798825" y="2657625"/>
            <a:ext cx="2733004" cy="24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8953" tIns="19477" rIns="38953" bIns="19477">
            <a:spAutoFit/>
          </a:bodyPr>
          <a:lstStyle/>
          <a:p>
            <a:r>
              <a:rPr kumimoji="0" lang="ja-JP" altLang="en-US" sz="134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①申込フォームでのお申し込み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904344" y="4354274"/>
            <a:ext cx="5060878" cy="72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288"/>
              </a:spcAft>
            </a:pP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メールに以下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点を明記の上、</a:t>
            </a:r>
            <a:r>
              <a:rPr kumimoji="0" lang="en-US" altLang="ja-JP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Matsuura.Hideki@otsuka.jp </a:t>
            </a:r>
            <a:r>
              <a:rPr kumimoji="0" lang="ja-JP" altLang="en-US" sz="1194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kumimoji="0" lang="ja-JP" altLang="en-US" sz="11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送付ください。</a:t>
            </a:r>
          </a:p>
          <a:p>
            <a:pPr algn="ctr">
              <a:lnSpc>
                <a:spcPct val="150000"/>
              </a:lnSpc>
              <a:spcAft>
                <a:spcPts val="288"/>
              </a:spcAft>
            </a:pPr>
            <a:r>
              <a:rPr kumimoji="0" lang="ja-JP" altLang="en-US" sz="1363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①お名前　　②施設名・職種　　③連絡先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05961" y="2721278"/>
            <a:ext cx="1043051" cy="10038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35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43710" y="590401"/>
            <a:ext cx="5109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アルコール依存症治療を考える</a:t>
            </a:r>
            <a:r>
              <a:rPr lang="en-US" altLang="ja-JP" sz="2400" b="1" dirty="0"/>
              <a:t>in</a:t>
            </a:r>
            <a:r>
              <a:rPr lang="ja-JP" altLang="en-US" sz="2400" b="1" dirty="0"/>
              <a:t>愛媛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960" y="2750529"/>
            <a:ext cx="967051" cy="96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80BA27"/>
      </a:accent1>
      <a:accent2>
        <a:srgbClr val="00684B"/>
      </a:accent2>
      <a:accent3>
        <a:srgbClr val="FCC14F"/>
      </a:accent3>
      <a:accent4>
        <a:srgbClr val="9AA39C"/>
      </a:accent4>
      <a:accent5>
        <a:srgbClr val="A30628"/>
      </a:accent5>
      <a:accent6>
        <a:srgbClr val="D6D3AA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1863</TotalTime>
  <Words>385</Words>
  <Application>Microsoft Office PowerPoint</Application>
  <PresentationFormat>A4 210 x 297 mm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Courier New</vt:lpstr>
      <vt:lpstr>Franklin Gothic Demi</vt:lpstr>
      <vt:lpstr>Trebuchet MS</vt:lpstr>
      <vt:lpstr>Wingdings</vt:lpstr>
      <vt:lpstr>Office テーマ</vt:lpstr>
      <vt:lpstr>3_Office テーマ</vt:lpstr>
      <vt:lpstr>PowerPoint プレゼンテーション</vt:lpstr>
      <vt:lpstr> 参加申込書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interscience</dc:creator>
  <cp:lastModifiedBy>Matsuba, Toshiki(松場　俊樹)</cp:lastModifiedBy>
  <cp:revision>115</cp:revision>
  <cp:lastPrinted>2022-06-16T03:02:28Z</cp:lastPrinted>
  <dcterms:created xsi:type="dcterms:W3CDTF">2019-02-17T04:56:39Z</dcterms:created>
  <dcterms:modified xsi:type="dcterms:W3CDTF">2022-08-26T03:44:38Z</dcterms:modified>
</cp:coreProperties>
</file>