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61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223153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101079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119251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116263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51282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10913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39839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417611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2354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274092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1BA2E2-CF77-40D0-97BC-03B7BB2E073C}" type="datetimeFigureOut">
              <a:rPr kumimoji="1" lang="ja-JP" altLang="en-US" smtClean="0"/>
              <a:t>2022/10/3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389248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9A1BA2E2-CF77-40D0-97BC-03B7BB2E073C}" type="datetimeFigureOut">
              <a:rPr kumimoji="1" lang="ja-JP" altLang="en-US" smtClean="0"/>
              <a:t>2022/10/3</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828C28F5-50FC-4C6E-8B49-1A37D443EE8C}" type="slidenum">
              <a:rPr kumimoji="1" lang="ja-JP" altLang="en-US" smtClean="0"/>
              <a:t>‹#›</a:t>
            </a:fld>
            <a:endParaRPr kumimoji="1" lang="ja-JP" altLang="en-US"/>
          </a:p>
        </p:txBody>
      </p:sp>
    </p:spTree>
    <p:extLst>
      <p:ext uri="{BB962C8B-B14F-4D97-AF65-F5344CB8AC3E}">
        <p14:creationId xmlns:p14="http://schemas.microsoft.com/office/powerpoint/2010/main" val="1326523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95084" y="31065"/>
            <a:ext cx="10201832" cy="830997"/>
          </a:xfrm>
          <a:prstGeom prst="rect">
            <a:avLst/>
          </a:prstGeom>
          <a:noFill/>
        </p:spPr>
        <p:txBody>
          <a:bodyPr wrap="none" rtlCol="0">
            <a:spAutoFit/>
          </a:bodyPr>
          <a:lstStyle/>
          <a:p>
            <a:r>
              <a:rPr kumimoji="1" lang="ja-JP" altLang="en-US" sz="4800" b="1" dirty="0"/>
              <a:t>第</a:t>
            </a:r>
            <a:r>
              <a:rPr kumimoji="1" lang="en-US" altLang="ja-JP" sz="4800" b="1" dirty="0"/>
              <a:t>172</a:t>
            </a:r>
            <a:r>
              <a:rPr kumimoji="1" lang="ja-JP" altLang="en-US" sz="4800" b="1" dirty="0"/>
              <a:t>回愛媛消化器疾患懇話会</a:t>
            </a:r>
            <a:r>
              <a:rPr kumimoji="1" lang="ja-JP" altLang="en-US" sz="4400" b="1" dirty="0"/>
              <a:t>ご案内</a:t>
            </a:r>
            <a:endParaRPr kumimoji="1" lang="en-US" altLang="ja-JP" sz="4800" b="1" dirty="0"/>
          </a:p>
        </p:txBody>
      </p:sp>
      <p:sp>
        <p:nvSpPr>
          <p:cNvPr id="3" name="正方形/長方形 2"/>
          <p:cNvSpPr/>
          <p:nvPr/>
        </p:nvSpPr>
        <p:spPr>
          <a:xfrm>
            <a:off x="398189" y="772927"/>
            <a:ext cx="11382993" cy="1015663"/>
          </a:xfrm>
          <a:prstGeom prst="rect">
            <a:avLst/>
          </a:prstGeom>
        </p:spPr>
        <p:txBody>
          <a:bodyPr wrap="square">
            <a:spAutoFit/>
          </a:bodyPr>
          <a:lstStyle/>
          <a:p>
            <a:pPr indent="435610"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謹啓</a:t>
            </a: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b="0" kern="100" dirty="0">
                <a:effectLst/>
                <a:latin typeface="Century" panose="02040604050505020304" pitchFamily="18" charset="0"/>
                <a:ea typeface="ＭＳ 明朝" panose="02020609040205080304" pitchFamily="17" charset="-128"/>
                <a:cs typeface="Times New Roman" panose="02020603050405020304" pitchFamily="18" charset="0"/>
              </a:rPr>
              <a:t>時下、先生方におかれましては益々ご清祥のこととお慶び申し上げます。</a:t>
            </a:r>
            <a:endParaRPr kumimoji="0" lang="ja-JP" altLang="ja-JP" sz="2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25400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さて、第</a:t>
            </a:r>
            <a:r>
              <a:rPr lang="en-US" altLang="ja-JP"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172</a:t>
            </a:r>
            <a:r>
              <a:rPr kumimoji="0" lang="ja-JP" altLang="ja-JP"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回愛媛消化器疾患懇話会を下記の通り開催させて頂きますのでご案内申し上げます</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254000" algn="just" defTabSz="457200" rtl="0" eaLnBrk="1" fontAlgn="auto" latinLnBrk="0" hangingPunct="1">
              <a:lnSpc>
                <a:spcPct val="100000"/>
              </a:lnSpc>
              <a:spcBef>
                <a:spcPts val="0"/>
              </a:spcBef>
              <a:spcAft>
                <a:spcPts val="0"/>
              </a:spcAft>
              <a:buClrTx/>
              <a:buSzTx/>
              <a:buFontTx/>
              <a:buNone/>
              <a:tabLst/>
              <a:defRPr/>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敬具</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920265" y="2054254"/>
            <a:ext cx="10873546" cy="2246769"/>
          </a:xfrm>
          <a:prstGeom prst="rect">
            <a:avLst/>
          </a:prstGeom>
        </p:spPr>
        <p:txBody>
          <a:bodyPr wrap="square">
            <a:spAutoFit/>
          </a:bodyPr>
          <a:lstStyle/>
          <a:p>
            <a:pPr indent="812800"/>
            <a:r>
              <a:rPr lang="ja-JP" altLang="en-US" sz="2400" kern="100" dirty="0">
                <a:latin typeface="Century" panose="02040604050505020304" pitchFamily="18" charset="0"/>
                <a:ea typeface="HGPｺﾞｼｯｸE" panose="020B0900000000000000" pitchFamily="50" charset="-128"/>
                <a:cs typeface="Times New Roman" panose="02020603050405020304" pitchFamily="18" charset="0"/>
              </a:rPr>
              <a:t>　</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日　　　時 ：　令和</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4</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年</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10</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月</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8</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日（土）　　</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16</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時</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30</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分～</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18</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時</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30</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分</a:t>
            </a:r>
            <a:endPar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endParaRPr>
          </a:p>
          <a:p>
            <a:pPr indent="812800"/>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indent="812800"/>
            <a:r>
              <a:rPr lang="ja-JP" altLang="en-US" sz="2400" kern="100" dirty="0">
                <a:latin typeface="Century" panose="02040604050505020304" pitchFamily="18" charset="0"/>
                <a:ea typeface="HGPｺﾞｼｯｸE" panose="020B0900000000000000" pitchFamily="50" charset="-128"/>
                <a:cs typeface="Times New Roman" panose="02020603050405020304" pitchFamily="18" charset="0"/>
              </a:rPr>
              <a:t>　</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配信会場 ： </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EA</a:t>
            </a:r>
            <a:r>
              <a:rPr lang="ja-JP" altLang="en-US" sz="2400" kern="100" dirty="0">
                <a:latin typeface="Century" panose="02040604050505020304" pitchFamily="18" charset="0"/>
                <a:ea typeface="HGPｺﾞｼｯｸE" panose="020B0900000000000000" pitchFamily="50" charset="-128"/>
                <a:cs typeface="Times New Roman" panose="02020603050405020304" pitchFamily="18" charset="0"/>
              </a:rPr>
              <a:t>ファーマ㈱　松山</a:t>
            </a:r>
            <a:r>
              <a:rPr lang="en-US" altLang="ja-JP" sz="2400" kern="100" dirty="0">
                <a:latin typeface="Century" panose="02040604050505020304" pitchFamily="18" charset="0"/>
                <a:ea typeface="HGPｺﾞｼｯｸE" panose="020B0900000000000000" pitchFamily="50" charset="-128"/>
                <a:cs typeface="Times New Roman" panose="02020603050405020304" pitchFamily="18" charset="0"/>
              </a:rPr>
              <a:t>AS</a:t>
            </a:r>
            <a:r>
              <a:rPr lang="ja-JP" altLang="en-US" sz="2400" kern="100" dirty="0">
                <a:latin typeface="Century" panose="02040604050505020304" pitchFamily="18" charset="0"/>
                <a:ea typeface="HGPｺﾞｼｯｸE" panose="020B0900000000000000" pitchFamily="50" charset="-128"/>
                <a:cs typeface="Times New Roman" panose="02020603050405020304" pitchFamily="18" charset="0"/>
              </a:rPr>
              <a:t>　会議室</a:t>
            </a:r>
            <a:r>
              <a:rPr lang="ja-JP" altLang="ja-JP" sz="2400" kern="100" dirty="0">
                <a:latin typeface="Century" panose="02040604050505020304" pitchFamily="18" charset="0"/>
                <a:ea typeface="HGPｺﾞｼｯｸE" panose="020B0900000000000000" pitchFamily="50" charset="-128"/>
                <a:cs typeface="Times New Roman" panose="02020603050405020304" pitchFamily="18" charset="0"/>
              </a:rPr>
              <a:t>　</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indent="1981200"/>
            <a:r>
              <a:rPr lang="ja-JP" altLang="en-US" sz="2400" kern="100" dirty="0">
                <a:latin typeface="Century" panose="02040604050505020304" pitchFamily="18" charset="0"/>
                <a:ea typeface="HGPｺﾞｼｯｸE" panose="020B0900000000000000" pitchFamily="50" charset="-128"/>
                <a:cs typeface="Times New Roman" panose="02020603050405020304" pitchFamily="18" charset="0"/>
              </a:rPr>
              <a:t>　　　</a:t>
            </a:r>
            <a:r>
              <a:rPr lang="ja-JP" altLang="ja-JP" kern="100" dirty="0">
                <a:latin typeface="Century" panose="02040604050505020304" pitchFamily="18" charset="0"/>
                <a:ea typeface="HGPｺﾞｼｯｸE" panose="020B0900000000000000" pitchFamily="50" charset="-128"/>
                <a:cs typeface="Times New Roman" panose="02020603050405020304" pitchFamily="18" charset="0"/>
              </a:rPr>
              <a:t>松山市</a:t>
            </a:r>
            <a:r>
              <a:rPr lang="ja-JP" altLang="en-US" kern="100" dirty="0">
                <a:latin typeface="Century" panose="02040604050505020304" pitchFamily="18" charset="0"/>
                <a:ea typeface="HGPｺﾞｼｯｸE" panose="020B0900000000000000" pitchFamily="50" charset="-128"/>
                <a:cs typeface="Times New Roman" panose="02020603050405020304" pitchFamily="18" charset="0"/>
              </a:rPr>
              <a:t>一番町</a:t>
            </a:r>
            <a:r>
              <a:rPr lang="en-US" altLang="ja-JP" kern="100" dirty="0">
                <a:latin typeface="Century" panose="02040604050505020304" pitchFamily="18" charset="0"/>
                <a:ea typeface="HGPｺﾞｼｯｸE" panose="020B0900000000000000" pitchFamily="50" charset="-128"/>
                <a:cs typeface="Times New Roman" panose="02020603050405020304" pitchFamily="18" charset="0"/>
              </a:rPr>
              <a:t>3-3-3</a:t>
            </a:r>
            <a:r>
              <a:rPr lang="ja-JP" altLang="ja-JP" kern="100" dirty="0">
                <a:latin typeface="Century" panose="02040604050505020304" pitchFamily="18" charset="0"/>
                <a:ea typeface="HGPｺﾞｼｯｸE" panose="020B0900000000000000" pitchFamily="50" charset="-128"/>
                <a:cs typeface="Times New Roman" panose="02020603050405020304" pitchFamily="18" charset="0"/>
              </a:rPr>
              <a:t>　</a:t>
            </a:r>
            <a:r>
              <a:rPr lang="ja-JP" altLang="en-US" kern="100" dirty="0">
                <a:latin typeface="Century" panose="02040604050505020304" pitchFamily="18" charset="0"/>
                <a:ea typeface="HGPｺﾞｼｯｸE" panose="020B0900000000000000" pitchFamily="50" charset="-128"/>
                <a:cs typeface="Times New Roman" panose="02020603050405020304" pitchFamily="18" charset="0"/>
              </a:rPr>
              <a:t>菅井ニッセイビル　</a:t>
            </a:r>
            <a:r>
              <a:rPr lang="en-US" altLang="ja-JP" kern="100" dirty="0">
                <a:latin typeface="Century" panose="02040604050505020304" pitchFamily="18" charset="0"/>
                <a:ea typeface="HGPｺﾞｼｯｸE" panose="020B0900000000000000" pitchFamily="50" charset="-128"/>
                <a:cs typeface="Times New Roman" panose="02020603050405020304" pitchFamily="18" charset="0"/>
              </a:rPr>
              <a:t>6</a:t>
            </a:r>
            <a:r>
              <a:rPr lang="ja-JP" altLang="en-US" kern="100" dirty="0">
                <a:latin typeface="Century" panose="02040604050505020304" pitchFamily="18" charset="0"/>
                <a:ea typeface="HGPｺﾞｼｯｸE" panose="020B0900000000000000" pitchFamily="50" charset="-128"/>
                <a:cs typeface="Times New Roman" panose="02020603050405020304" pitchFamily="18" charset="0"/>
              </a:rPr>
              <a:t>階</a:t>
            </a:r>
            <a:endParaRPr lang="en-US" altLang="ja-JP" b="1" kern="100" dirty="0">
              <a:latin typeface="Century" panose="02040604050505020304" pitchFamily="18" charset="0"/>
              <a:ea typeface="HGPｺﾞｼｯｸE" panose="020B0900000000000000" pitchFamily="50" charset="-128"/>
              <a:cs typeface="Times New Roman" panose="02020603050405020304" pitchFamily="18" charset="0"/>
            </a:endParaRPr>
          </a:p>
          <a:p>
            <a:pPr indent="1981200"/>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indent="815975"/>
            <a:r>
              <a:rPr lang="ja-JP" altLang="en-US" sz="2400" b="1" kern="100" dirty="0">
                <a:latin typeface="Century" panose="02040604050505020304" pitchFamily="18" charset="0"/>
                <a:ea typeface="HGPｺﾞｼｯｸE" panose="020B0900000000000000" pitchFamily="50" charset="-128"/>
                <a:cs typeface="Times New Roman" panose="02020603050405020304" pitchFamily="18" charset="0"/>
              </a:rPr>
              <a:t>　</a:t>
            </a:r>
            <a:r>
              <a:rPr lang="ja-JP" altLang="ja-JP" sz="2400" b="1" kern="100" dirty="0">
                <a:latin typeface="Century" panose="02040604050505020304" pitchFamily="18" charset="0"/>
                <a:ea typeface="HGPｺﾞｼｯｸE" panose="020B0900000000000000" pitchFamily="50" charset="-128"/>
                <a:cs typeface="Times New Roman" panose="02020603050405020304" pitchFamily="18" charset="0"/>
              </a:rPr>
              <a:t>開催形式 ：</a:t>
            </a:r>
            <a:r>
              <a:rPr lang="en-US" altLang="ja-JP" sz="2400" b="1" kern="100" dirty="0">
                <a:latin typeface="Century" panose="02040604050505020304" pitchFamily="18" charset="0"/>
                <a:ea typeface="HGPｺﾞｼｯｸE" panose="020B0900000000000000" pitchFamily="50" charset="-128"/>
                <a:cs typeface="Times New Roman" panose="02020603050405020304" pitchFamily="18" charset="0"/>
              </a:rPr>
              <a:t> Web</a:t>
            </a:r>
            <a:r>
              <a:rPr lang="ja-JP" altLang="ja-JP" sz="2400" b="1" kern="100" dirty="0">
                <a:latin typeface="Century" panose="02040604050505020304" pitchFamily="18" charset="0"/>
                <a:ea typeface="HGPｺﾞｼｯｸE" panose="020B0900000000000000" pitchFamily="50" charset="-128"/>
                <a:cs typeface="Times New Roman" panose="02020603050405020304" pitchFamily="18" charset="0"/>
              </a:rPr>
              <a:t>開催（</a:t>
            </a:r>
            <a:r>
              <a:rPr lang="en-US" altLang="ja-JP" sz="2400" b="1" kern="100" dirty="0">
                <a:latin typeface="Century" panose="02040604050505020304" pitchFamily="18" charset="0"/>
                <a:ea typeface="HGPｺﾞｼｯｸE" panose="020B0900000000000000" pitchFamily="50" charset="-128"/>
                <a:cs typeface="Times New Roman" panose="02020603050405020304" pitchFamily="18" charset="0"/>
              </a:rPr>
              <a:t>Zoom</a:t>
            </a:r>
            <a:r>
              <a:rPr lang="ja-JP" altLang="en-US" sz="2400" b="1" kern="100" dirty="0">
                <a:latin typeface="Century" panose="02040604050505020304" pitchFamily="18" charset="0"/>
                <a:ea typeface="HGPｺﾞｼｯｸE" panose="020B0900000000000000" pitchFamily="50" charset="-128"/>
                <a:cs typeface="Times New Roman" panose="02020603050405020304" pitchFamily="18" charset="0"/>
              </a:rPr>
              <a:t>）</a:t>
            </a:r>
            <a:endParaRPr lang="en-US" altLang="ja-JP" sz="2400" b="1" kern="100" dirty="0">
              <a:latin typeface="Century" panose="02040604050505020304" pitchFamily="18" charset="0"/>
              <a:ea typeface="HGPｺﾞｼｯｸE" panose="020B0900000000000000" pitchFamily="50" charset="-128"/>
              <a:cs typeface="Times New Roman" panose="02020603050405020304" pitchFamily="18" charset="0"/>
            </a:endParaRPr>
          </a:p>
          <a:p>
            <a:pPr indent="815975"/>
            <a:r>
              <a:rPr lang="ja-JP" altLang="en-US" sz="2000" b="1" kern="100" dirty="0">
                <a:latin typeface="Century" panose="02040604050505020304" pitchFamily="18" charset="0"/>
                <a:ea typeface="HGPｺﾞｼｯｸE" panose="020B0900000000000000" pitchFamily="50" charset="-128"/>
                <a:cs typeface="Times New Roman" panose="02020603050405020304" pitchFamily="18" charset="0"/>
              </a:rPr>
              <a:t>　　　　　　　　　　</a:t>
            </a:r>
            <a:r>
              <a:rPr lang="ja-JP" altLang="ja-JP" sz="2000" b="1" kern="100" dirty="0">
                <a:latin typeface="Century" panose="02040604050505020304" pitchFamily="18" charset="0"/>
                <a:ea typeface="HGPｺﾞｼｯｸE" panose="020B0900000000000000" pitchFamily="50" charset="-128"/>
                <a:cs typeface="Times New Roman" panose="02020603050405020304" pitchFamily="18" charset="0"/>
              </a:rPr>
              <a:t>※</a:t>
            </a:r>
            <a:r>
              <a:rPr lang="en-US" altLang="ja-JP" sz="2000" b="1" kern="100" dirty="0">
                <a:latin typeface="Century" panose="02040604050505020304" pitchFamily="18" charset="0"/>
                <a:ea typeface="HGPｺﾞｼｯｸE" panose="020B0900000000000000" pitchFamily="50" charset="-128"/>
                <a:cs typeface="Times New Roman" panose="02020603050405020304" pitchFamily="18" charset="0"/>
              </a:rPr>
              <a:t>Zoom</a:t>
            </a:r>
            <a:r>
              <a:rPr lang="ja-JP" altLang="ja-JP" sz="2000" b="1" kern="100" dirty="0">
                <a:latin typeface="Century" panose="02040604050505020304" pitchFamily="18" charset="0"/>
                <a:ea typeface="HGPｺﾞｼｯｸE" panose="020B0900000000000000" pitchFamily="50" charset="-128"/>
                <a:cs typeface="Times New Roman" panose="02020603050405020304" pitchFamily="18" charset="0"/>
              </a:rPr>
              <a:t>の登録方法は裏面をご参照ください</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6"/>
          <p:cNvSpPr txBox="1"/>
          <p:nvPr/>
        </p:nvSpPr>
        <p:spPr>
          <a:xfrm>
            <a:off x="213655" y="4492919"/>
            <a:ext cx="11370364" cy="9656490"/>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情報提供</a:t>
            </a:r>
            <a:r>
              <a:rPr kumimoji="1" lang="en-US" altLang="ja-JP" sz="2400" dirty="0">
                <a:latin typeface="ＭＳ Ｐゴシック" panose="020B0600070205080204" pitchFamily="50" charset="-128"/>
                <a:ea typeface="ＭＳ Ｐゴシック" panose="020B0600070205080204" pitchFamily="50" charset="-128"/>
              </a:rPr>
              <a:t>】16</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30</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EA</a:t>
            </a:r>
            <a:r>
              <a:rPr kumimoji="1" lang="ja-JP" altLang="en-US" sz="2400" dirty="0">
                <a:latin typeface="ＭＳ Ｐゴシック" panose="020B0600070205080204" pitchFamily="50" charset="-128"/>
                <a:ea typeface="ＭＳ Ｐゴシック" panose="020B0600070205080204" pitchFamily="50" charset="-128"/>
              </a:rPr>
              <a:t>ファーマ株式会社</a:t>
            </a:r>
            <a:endParaRPr kumimoji="1" lang="en-US" altLang="ja-JP" sz="1200" dirty="0">
              <a:latin typeface="ＭＳ Ｐゴシック" panose="020B0600070205080204" pitchFamily="50" charset="-128"/>
              <a:ea typeface="ＭＳ Ｐゴシック" panose="020B0600070205080204" pitchFamily="50" charset="-128"/>
            </a:endParaRPr>
          </a:p>
          <a:p>
            <a:endParaRPr kumimoji="1" lang="en-US" altLang="ja-JP" sz="1600" dirty="0">
              <a:latin typeface="ＭＳ Ｐゴシック" panose="020B0600070205080204" pitchFamily="50" charset="-128"/>
              <a:ea typeface="ＭＳ Ｐゴシック" panose="020B0600070205080204" pitchFamily="50" charset="-128"/>
            </a:endParaRPr>
          </a:p>
          <a:p>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座長</a:t>
            </a:r>
            <a:r>
              <a:rPr kumimoji="1" lang="en-US" altLang="ja-JP" sz="2400" dirty="0">
                <a:latin typeface="ＭＳ Ｐゴシック" panose="020B0600070205080204" pitchFamily="50" charset="-128"/>
                <a:ea typeface="ＭＳ Ｐゴシック" panose="020B0600070205080204" pitchFamily="50" charset="-128"/>
              </a:rPr>
              <a:t>】16</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45</a:t>
            </a:r>
            <a:r>
              <a:rPr kumimoji="1" lang="ja-JP" altLang="en-US" sz="2400" dirty="0">
                <a:latin typeface="ＭＳ Ｐゴシック" panose="020B0600070205080204" pitchFamily="50" charset="-128"/>
                <a:ea typeface="ＭＳ Ｐゴシック" panose="020B0600070205080204" pitchFamily="50" charset="-128"/>
              </a:rPr>
              <a:t>～　　</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愛媛大学大学院　消化器・内分泌・代謝内科学    阿部　雅則　 先生</a:t>
            </a:r>
            <a:endParaRPr kumimoji="1" lang="en-US" altLang="ja-JP" sz="2400" dirty="0">
              <a:latin typeface="ＭＳ Ｐゴシック" panose="020B0600070205080204" pitchFamily="50" charset="-128"/>
              <a:ea typeface="ＭＳ Ｐゴシック" panose="020B0600070205080204" pitchFamily="50" charset="-128"/>
            </a:endParaRPr>
          </a:p>
          <a:p>
            <a:endParaRPr lang="en-US" alt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一般演題</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「悪性腫瘍が原因である成人腸積の臨床的特徴」　　　　　　</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愛媛大学医学部附属病院　総合臨床研修センター　森田　浩貴　先生</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大学院フォーラム</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p>
          <a:p>
            <a:pPr>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lang="ja-JP" altLang="ja-JP" sz="2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胆膵関連内視鏡検査中に偶発的に発見された胃病変について</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愛媛大学大学院　消化器・内分泌・代謝内科学　奥嶋　優介　先生</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endParaRPr lang="en-US" altLang="ja-JP" sz="1200"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36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【特別講演】</a:t>
            </a:r>
            <a:r>
              <a:rPr lang="ja-JP"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17:30</a:t>
            </a:r>
            <a:r>
              <a:rPr lang="ja-JP"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18:30</a:t>
            </a:r>
            <a:r>
              <a:rPr lang="ja-JP"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座長　愛媛大学大学院　消化器・内分泌・代謝内科学</a:t>
            </a:r>
            <a:endParaRPr kumimoji="1" lang="en-US" altLang="ja-JP"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教授　　日浅　陽一　　先生</a:t>
            </a:r>
            <a:endParaRPr lang="en-US" altLang="ja-JP" sz="2400"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lang="en-US" altLang="ja-JP" sz="9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4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4000" dirty="0">
                <a:effectLst/>
                <a:ea typeface="ＭＳ Ｐゴシック" panose="020B0600070205080204" pitchFamily="50" charset="-128"/>
                <a:cs typeface="ＭＳ Ｐゴシック" panose="020B0600070205080204" pitchFamily="50" charset="-128"/>
              </a:rPr>
              <a:t>膵癌の早期診断：発がんの場と腫瘍多様性</a:t>
            </a:r>
            <a:r>
              <a:rPr lang="en-US" altLang="ja-JP" sz="4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just"/>
            <a:endParaRPr lang="ja-JP" alt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29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29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旭川医科大学内科学講座　</a:t>
            </a:r>
            <a:endParaRPr lang="en-US" altLang="ja-JP" sz="2900"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29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29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病態代謝・消化器・血液腫瘍制御内科学分野（がんゲノム医学部門）</a:t>
            </a:r>
            <a:r>
              <a:rPr lang="en-US" altLang="ja-JP" sz="29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algn="just"/>
            <a:r>
              <a:rPr lang="ja-JP" altLang="en-US" sz="29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29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旭川医科大学病院　消化器内科、がん遺伝子診療部</a:t>
            </a:r>
            <a:endParaRPr lang="ja-JP" altLang="ja-JP" sz="29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3136900" algn="l"/>
            <a:r>
              <a:rPr lang="ja-JP" altLang="en-US" sz="35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5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教授　　水上</a:t>
            </a:r>
            <a:r>
              <a:rPr lang="ja-JP" altLang="en-US" sz="35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5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裕輔　</a:t>
            </a: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先生</a:t>
            </a:r>
            <a:endPar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BD73A2B0-45EF-4058-A11B-A5C39FE3CE84}"/>
              </a:ext>
            </a:extLst>
          </p:cNvPr>
          <p:cNvGrpSpPr/>
          <p:nvPr/>
        </p:nvGrpSpPr>
        <p:grpSpPr>
          <a:xfrm>
            <a:off x="187147" y="14752344"/>
            <a:ext cx="11738182" cy="1122654"/>
            <a:chOff x="213655" y="14572353"/>
            <a:chExt cx="11738182" cy="1122654"/>
          </a:xfrm>
        </p:grpSpPr>
        <p:sp>
          <p:nvSpPr>
            <p:cNvPr id="9" name="正方形/長方形 8"/>
            <p:cNvSpPr/>
            <p:nvPr/>
          </p:nvSpPr>
          <p:spPr>
            <a:xfrm>
              <a:off x="213655" y="14633543"/>
              <a:ext cx="11738181" cy="1000274"/>
            </a:xfrm>
            <a:prstGeom prst="rect">
              <a:avLst/>
            </a:prstGeom>
          </p:spPr>
          <p:txBody>
            <a:bodyPr wrap="square">
              <a:spAutoFit/>
            </a:bodyPr>
            <a:lstStyle/>
            <a:p>
              <a:pPr marL="254000">
                <a:spcAft>
                  <a:spcPts val="0"/>
                </a:spcAft>
              </a:pPr>
              <a:r>
                <a:rPr lang="ja-JP" altLang="en-US" sz="1900" b="1" kern="100" spc="-100" dirty="0">
                  <a:latin typeface="ＭＳ ゴシック" panose="020B0609070205080204" pitchFamily="49" charset="-128"/>
                  <a:ea typeface="ＭＳ ゴシック" panose="020B0609070205080204" pitchFamily="49" charset="-128"/>
                  <a:cs typeface="Times New Roman" panose="02020603050405020304" pitchFamily="18" charset="0"/>
                </a:rPr>
                <a:t>★本懇話会は、</a:t>
              </a:r>
              <a:r>
                <a:rPr lang="en-US" altLang="ja-JP" sz="1900" b="1" kern="100" spc="-100" dirty="0">
                  <a:latin typeface="ＭＳ ゴシック" panose="020B0609070205080204" pitchFamily="49" charset="-128"/>
                  <a:ea typeface="ＭＳ ゴシック" panose="020B0609070205080204" pitchFamily="49" charset="-128"/>
                  <a:cs typeface="Times New Roman" panose="02020603050405020304" pitchFamily="18" charset="0"/>
                </a:rPr>
                <a:t>Web</a:t>
              </a:r>
              <a:r>
                <a:rPr lang="ja-JP" altLang="en-US" sz="1900" b="1" kern="100" spc="-100" dirty="0">
                  <a:latin typeface="ＭＳ ゴシック" panose="020B0609070205080204" pitchFamily="49" charset="-128"/>
                  <a:ea typeface="ＭＳ ゴシック" panose="020B0609070205080204" pitchFamily="49" charset="-128"/>
                  <a:cs typeface="Times New Roman" panose="02020603050405020304" pitchFamily="18" charset="0"/>
                </a:rPr>
                <a:t>開催となります。裏面に個人視聴方法を記載しております。事前登録をお願い致します。</a:t>
              </a:r>
              <a:endParaRPr lang="en-US" altLang="ja-JP" sz="1900" b="1" kern="100" spc="-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254000">
                <a:spcAft>
                  <a:spcPts val="0"/>
                </a:spcAft>
              </a:pPr>
              <a:endParaRPr lang="en-US" altLang="ja-JP" sz="200" b="1" kern="100" spc="-100" dirty="0">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900" dirty="0">
                  <a:solidFill>
                    <a:schemeClr val="bg2">
                      <a:lumMod val="25000"/>
                    </a:schemeClr>
                  </a:solidFill>
                  <a:latin typeface="ＭＳ ゴシック" panose="020B0609070205080204" pitchFamily="49" charset="-128"/>
                  <a:ea typeface="ＭＳ ゴシック" panose="020B0609070205080204" pitchFamily="49" charset="-128"/>
                </a:rPr>
                <a:t>　 　</a:t>
              </a:r>
              <a:r>
                <a:rPr lang="ja-JP" altLang="en-US" dirty="0">
                  <a:solidFill>
                    <a:schemeClr val="bg2">
                      <a:lumMod val="25000"/>
                    </a:schemeClr>
                  </a:solidFill>
                  <a:latin typeface="ＭＳ ゴシック" panose="020B0609070205080204" pitchFamily="49" charset="-128"/>
                  <a:ea typeface="ＭＳ ゴシック" panose="020B0609070205080204" pitchFamily="49" charset="-128"/>
                </a:rPr>
                <a:t>または、下記メールアドレスへ御名前・御施設名と視聴希望の旨をお送りいただきますと登録ページの　　</a:t>
              </a:r>
              <a:endParaRPr lang="en-US" altLang="ja-JP" dirty="0">
                <a:solidFill>
                  <a:schemeClr val="bg2">
                    <a:lumMod val="25000"/>
                  </a:schemeClr>
                </a:solidFill>
                <a:latin typeface="ＭＳ ゴシック" panose="020B0609070205080204" pitchFamily="49" charset="-128"/>
                <a:ea typeface="ＭＳ ゴシック" panose="020B0609070205080204" pitchFamily="49" charset="-128"/>
              </a:endParaRPr>
            </a:p>
            <a:p>
              <a:r>
                <a:rPr lang="ja-JP" altLang="en-US" dirty="0">
                  <a:solidFill>
                    <a:schemeClr val="bg2">
                      <a:lumMod val="25000"/>
                    </a:schemeClr>
                  </a:solidFill>
                  <a:latin typeface="ＭＳ ゴシック" panose="020B0609070205080204" pitchFamily="49" charset="-128"/>
                  <a:ea typeface="ＭＳ ゴシック" panose="020B0609070205080204" pitchFamily="49" charset="-128"/>
                </a:rPr>
                <a:t>　 　</a:t>
              </a:r>
              <a:r>
                <a:rPr lang="en-US" altLang="ja-JP" dirty="0">
                  <a:solidFill>
                    <a:schemeClr val="bg2">
                      <a:lumMod val="25000"/>
                    </a:schemeClr>
                  </a:solidFill>
                  <a:latin typeface="ＭＳ ゴシック" panose="020B0609070205080204" pitchFamily="49" charset="-128"/>
                  <a:ea typeface="ＭＳ ゴシック" panose="020B0609070205080204" pitchFamily="49" charset="-128"/>
                </a:rPr>
                <a:t>URL</a:t>
              </a:r>
              <a:r>
                <a:rPr lang="ja-JP" altLang="en-US" dirty="0">
                  <a:solidFill>
                    <a:schemeClr val="bg2">
                      <a:lumMod val="25000"/>
                    </a:schemeClr>
                  </a:solidFill>
                  <a:latin typeface="ＭＳ ゴシック" panose="020B0609070205080204" pitchFamily="49" charset="-128"/>
                  <a:ea typeface="ＭＳ ゴシック" panose="020B0609070205080204" pitchFamily="49" charset="-128"/>
                </a:rPr>
                <a:t>をメールにてご返信致します</a:t>
              </a:r>
              <a:r>
                <a:rPr lang="en-US" altLang="ja-JP" dirty="0">
                  <a:solidFill>
                    <a:schemeClr val="bg2">
                      <a:lumMod val="25000"/>
                    </a:schemeClr>
                  </a:solidFill>
                  <a:latin typeface="ＭＳ ゴシック" panose="020B0609070205080204" pitchFamily="49" charset="-128"/>
                  <a:ea typeface="ＭＳ ゴシック" panose="020B0609070205080204" pitchFamily="49" charset="-128"/>
                </a:rPr>
                <a:t>〈 noriyuki_ueno@eapharma.co.jp〉</a:t>
              </a:r>
              <a:endParaRPr lang="en-US" altLang="ja-JP"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正方形/長方形 9"/>
            <p:cNvSpPr/>
            <p:nvPr/>
          </p:nvSpPr>
          <p:spPr>
            <a:xfrm>
              <a:off x="240163" y="14572353"/>
              <a:ext cx="11711674" cy="112265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3116221" y="15829593"/>
            <a:ext cx="5505738"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共催　愛媛消化器疾患懇話会／</a:t>
            </a:r>
            <a:r>
              <a:rPr kumimoji="1" lang="en-US" altLang="ja-JP" dirty="0">
                <a:latin typeface="ＭＳ Ｐゴシック" panose="020B0600070205080204" pitchFamily="50" charset="-128"/>
                <a:ea typeface="ＭＳ Ｐゴシック" panose="020B0600070205080204" pitchFamily="50" charset="-128"/>
              </a:rPr>
              <a:t>EA</a:t>
            </a:r>
            <a:r>
              <a:rPr kumimoji="1" lang="ja-JP" altLang="en-US" dirty="0">
                <a:latin typeface="ＭＳ Ｐゴシック" panose="020B0600070205080204" pitchFamily="50" charset="-128"/>
                <a:ea typeface="ＭＳ Ｐゴシック" panose="020B0600070205080204" pitchFamily="50" charset="-128"/>
              </a:rPr>
              <a:t>ファーマ株式会社</a:t>
            </a:r>
          </a:p>
        </p:txBody>
      </p:sp>
      <p:cxnSp>
        <p:nvCxnSpPr>
          <p:cNvPr id="12" name="直線コネクタ 11"/>
          <p:cNvCxnSpPr>
            <a:cxnSpLocks/>
          </p:cNvCxnSpPr>
          <p:nvPr/>
        </p:nvCxnSpPr>
        <p:spPr>
          <a:xfrm>
            <a:off x="200401" y="4301023"/>
            <a:ext cx="11738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B591A2C-9596-46BB-8E79-EB3EC29907EA}"/>
              </a:ext>
            </a:extLst>
          </p:cNvPr>
          <p:cNvCxnSpPr>
            <a:cxnSpLocks/>
          </p:cNvCxnSpPr>
          <p:nvPr/>
        </p:nvCxnSpPr>
        <p:spPr>
          <a:xfrm>
            <a:off x="269285" y="1934543"/>
            <a:ext cx="11738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0083C383-5253-4038-BE00-D00AF8B728FE}"/>
              </a:ext>
            </a:extLst>
          </p:cNvPr>
          <p:cNvSpPr/>
          <p:nvPr/>
        </p:nvSpPr>
        <p:spPr>
          <a:xfrm>
            <a:off x="233848" y="9134429"/>
            <a:ext cx="11711674" cy="47255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7A71960-0A91-4209-9DFE-F1180F9F0F0D}"/>
              </a:ext>
            </a:extLst>
          </p:cNvPr>
          <p:cNvSpPr/>
          <p:nvPr/>
        </p:nvSpPr>
        <p:spPr>
          <a:xfrm>
            <a:off x="482944" y="13890570"/>
            <a:ext cx="11310867" cy="861774"/>
          </a:xfrm>
          <a:prstGeom prst="rect">
            <a:avLst/>
          </a:prstGeom>
        </p:spPr>
        <p:txBody>
          <a:bodyPr wrap="square">
            <a:spAutoFit/>
          </a:bodyPr>
          <a:lstStyle/>
          <a:p>
            <a:pPr algn="just">
              <a:lnSpc>
                <a:spcPts val="2000"/>
              </a:lnSpc>
              <a:spcAft>
                <a:spcPts val="0"/>
              </a:spcAft>
            </a:pPr>
            <a:r>
              <a:rPr lang="ja-JP" altLang="ja-JP"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○今回参加費は無料です。</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2000"/>
              </a:lnSpc>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○この懇話会は大学院</a:t>
            </a:r>
            <a:r>
              <a:rPr lang="ja-JP" altLang="ja-JP" kern="1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フォーラム</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としても認定されます。</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2000"/>
              </a:lnSpc>
              <a:spcAft>
                <a:spcPts val="0"/>
              </a:spcAft>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大学院生は配布されるレポート用紙に講義概要等を記述し，提出してください。５点満点で採点されます。</a:t>
            </a:r>
          </a:p>
        </p:txBody>
      </p:sp>
      <p:cxnSp>
        <p:nvCxnSpPr>
          <p:cNvPr id="18" name="直線コネクタ 17">
            <a:extLst>
              <a:ext uri="{FF2B5EF4-FFF2-40B4-BE49-F238E27FC236}">
                <a16:creationId xmlns:a16="http://schemas.microsoft.com/office/drawing/2014/main" id="{052B9DE8-84BE-46A1-8C3A-5E8CEC1C9C7D}"/>
              </a:ext>
            </a:extLst>
          </p:cNvPr>
          <p:cNvCxnSpPr>
            <a:cxnSpLocks/>
          </p:cNvCxnSpPr>
          <p:nvPr/>
        </p:nvCxnSpPr>
        <p:spPr>
          <a:xfrm>
            <a:off x="173894" y="8858540"/>
            <a:ext cx="11738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3AD87C6-ED8F-421D-9109-792A8A1371A3}"/>
              </a:ext>
            </a:extLst>
          </p:cNvPr>
          <p:cNvSpPr txBox="1"/>
          <p:nvPr/>
        </p:nvSpPr>
        <p:spPr>
          <a:xfrm>
            <a:off x="5520276" y="8648788"/>
            <a:ext cx="867545" cy="400110"/>
          </a:xfrm>
          <a:prstGeom prst="rect">
            <a:avLst/>
          </a:prstGeom>
          <a:solidFill>
            <a:schemeClr val="bg1"/>
          </a:solid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休　憩</a:t>
            </a:r>
          </a:p>
        </p:txBody>
      </p:sp>
    </p:spTree>
    <p:extLst>
      <p:ext uri="{BB962C8B-B14F-4D97-AF65-F5344CB8AC3E}">
        <p14:creationId xmlns:p14="http://schemas.microsoft.com/office/powerpoint/2010/main" val="28393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5331" t="24292" r="16134" b="5683"/>
          <a:stretch/>
        </p:blipFill>
        <p:spPr>
          <a:xfrm>
            <a:off x="4048948" y="3532456"/>
            <a:ext cx="4832613" cy="2625466"/>
          </a:xfrm>
          <a:prstGeom prst="rect">
            <a:avLst/>
          </a:prstGeom>
          <a:ln w="12700">
            <a:solidFill>
              <a:schemeClr val="tx1"/>
            </a:solidFill>
          </a:ln>
        </p:spPr>
      </p:pic>
      <p:sp>
        <p:nvSpPr>
          <p:cNvPr id="5" name="下矢印 4"/>
          <p:cNvSpPr/>
          <p:nvPr/>
        </p:nvSpPr>
        <p:spPr>
          <a:xfrm rot="8100000">
            <a:off x="6053119" y="5849270"/>
            <a:ext cx="426242" cy="46363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0458">
              <a:defRPr/>
            </a:pPr>
            <a:endParaRPr lang="ja-JP" altLang="en-US" sz="2954" dirty="0">
              <a:solidFill>
                <a:prstClr val="white"/>
              </a:solidFill>
              <a:latin typeface="游ゴシック"/>
              <a:ea typeface="游ゴシック"/>
            </a:endParaRPr>
          </a:p>
        </p:txBody>
      </p:sp>
      <p:sp>
        <p:nvSpPr>
          <p:cNvPr id="6" name="正方形/長方形 5"/>
          <p:cNvSpPr/>
          <p:nvPr/>
        </p:nvSpPr>
        <p:spPr>
          <a:xfrm>
            <a:off x="1303367" y="1359776"/>
            <a:ext cx="7775997" cy="400110"/>
          </a:xfrm>
          <a:prstGeom prst="rect">
            <a:avLst/>
          </a:prstGeom>
        </p:spPr>
        <p:txBody>
          <a:bodyPr wrap="square">
            <a:spAutoFit/>
          </a:bodyPr>
          <a:lstStyle/>
          <a:p>
            <a:pPr defTabSz="1345166">
              <a:defRPr/>
            </a:pPr>
            <a:r>
              <a:rPr lang="ja-JP" altLang="en-US" sz="2000" b="1" dirty="0">
                <a:solidFill>
                  <a:prstClr val="black"/>
                </a:solidFill>
                <a:latin typeface="Meiryo UI" panose="020B0604030504040204" pitchFamily="50" charset="-128"/>
                <a:ea typeface="Meiryo UI" panose="020B0604030504040204" pitchFamily="50" charset="-128"/>
              </a:rPr>
              <a:t>下記</a:t>
            </a:r>
            <a:r>
              <a:rPr lang="en-US" altLang="ja-JP" sz="2000" b="1" dirty="0">
                <a:solidFill>
                  <a:prstClr val="black"/>
                </a:solidFill>
                <a:latin typeface="Meiryo UI" panose="020B0604030504040204" pitchFamily="50" charset="-128"/>
                <a:ea typeface="Meiryo UI" panose="020B0604030504040204" pitchFamily="50" charset="-128"/>
              </a:rPr>
              <a:t>URL</a:t>
            </a:r>
            <a:r>
              <a:rPr lang="ja-JP" altLang="en-US" sz="2000" b="1" dirty="0">
                <a:solidFill>
                  <a:prstClr val="black"/>
                </a:solidFill>
                <a:latin typeface="Meiryo UI" panose="020B0604030504040204" pitchFamily="50" charset="-128"/>
                <a:ea typeface="Meiryo UI" panose="020B0604030504040204" pitchFamily="50" charset="-128"/>
              </a:rPr>
              <a:t>または右の</a:t>
            </a:r>
            <a:r>
              <a:rPr lang="en-US" altLang="ja-JP" sz="2000" b="1" dirty="0">
                <a:solidFill>
                  <a:prstClr val="black"/>
                </a:solidFill>
                <a:latin typeface="Meiryo UI" panose="020B0604030504040204" pitchFamily="50" charset="-128"/>
                <a:ea typeface="Meiryo UI" panose="020B0604030504040204" pitchFamily="50" charset="-128"/>
              </a:rPr>
              <a:t>QR</a:t>
            </a:r>
            <a:r>
              <a:rPr lang="ja-JP" altLang="en-US" sz="2000" b="1" dirty="0">
                <a:solidFill>
                  <a:prstClr val="black"/>
                </a:solidFill>
                <a:latin typeface="Meiryo UI" panose="020B0604030504040204" pitchFamily="50" charset="-128"/>
                <a:ea typeface="Meiryo UI" panose="020B0604030504040204" pitchFamily="50" charset="-128"/>
              </a:rPr>
              <a:t>コードからアクセスして事前登録を行ってください。</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7" name="楕円 6"/>
          <p:cNvSpPr/>
          <p:nvPr/>
        </p:nvSpPr>
        <p:spPr>
          <a:xfrm>
            <a:off x="903117" y="1396326"/>
            <a:ext cx="417857" cy="417857"/>
          </a:xfrm>
          <a:prstGeom prst="ellipse">
            <a:avLst/>
          </a:prstGeom>
          <a:solidFill>
            <a:srgbClr val="E9470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en-US" altLang="ja-JP" sz="2233" b="1" dirty="0">
                <a:solidFill>
                  <a:prstClr val="white"/>
                </a:solidFill>
                <a:latin typeface="OCRB" panose="020B0609020202020204" pitchFamily="49" charset="0"/>
                <a:ea typeface="游ゴシック"/>
              </a:rPr>
              <a:t>1</a:t>
            </a:r>
            <a:endParaRPr lang="ja-JP" altLang="en-US" sz="2233" b="1" dirty="0">
              <a:solidFill>
                <a:prstClr val="white"/>
              </a:solidFill>
              <a:latin typeface="OCRB" panose="020B0609020202020204" pitchFamily="49" charset="0"/>
              <a:ea typeface="游ゴシック"/>
            </a:endParaRPr>
          </a:p>
        </p:txBody>
      </p:sp>
      <p:sp>
        <p:nvSpPr>
          <p:cNvPr id="12" name="正方形/長方形 11"/>
          <p:cNvSpPr/>
          <p:nvPr/>
        </p:nvSpPr>
        <p:spPr>
          <a:xfrm>
            <a:off x="0" y="84227"/>
            <a:ext cx="12192000" cy="1259969"/>
          </a:xfrm>
          <a:prstGeom prst="rect">
            <a:avLst/>
          </a:prstGeom>
          <a:pattFill prst="pct40">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ja-JP" altLang="en-US" sz="2700" b="1" dirty="0">
                <a:solidFill>
                  <a:prstClr val="black"/>
                </a:solidFill>
                <a:latin typeface="Meiryo UI" panose="020B0604030504040204" pitchFamily="50" charset="-128"/>
                <a:ea typeface="Meiryo UI" panose="020B0604030504040204" pitchFamily="50" charset="-128"/>
              </a:rPr>
              <a:t>　</a:t>
            </a:r>
            <a:r>
              <a:rPr lang="ja-JP" altLang="en-US" sz="3600" b="1" dirty="0">
                <a:solidFill>
                  <a:prstClr val="black"/>
                </a:solidFill>
                <a:latin typeface="Meiryo UI" panose="020B0604030504040204" pitchFamily="50" charset="-128"/>
                <a:ea typeface="Meiryo UI" panose="020B0604030504040204" pitchFamily="50" charset="-128"/>
              </a:rPr>
              <a:t>第</a:t>
            </a:r>
            <a:r>
              <a:rPr lang="en-US" altLang="ja-JP" sz="3600" b="1" dirty="0">
                <a:solidFill>
                  <a:prstClr val="black"/>
                </a:solidFill>
                <a:latin typeface="Meiryo UI" panose="020B0604030504040204" pitchFamily="50" charset="-128"/>
                <a:ea typeface="Meiryo UI" panose="020B0604030504040204" pitchFamily="50" charset="-128"/>
              </a:rPr>
              <a:t>172</a:t>
            </a:r>
            <a:r>
              <a:rPr lang="ja-JP" altLang="en-US" sz="3600" b="1" dirty="0">
                <a:solidFill>
                  <a:prstClr val="black"/>
                </a:solidFill>
                <a:latin typeface="Meiryo UI" panose="020B0604030504040204" pitchFamily="50" charset="-128"/>
                <a:ea typeface="Meiryo UI" panose="020B0604030504040204" pitchFamily="50" charset="-128"/>
              </a:rPr>
              <a:t>回愛媛消化器疾患懇話会</a:t>
            </a:r>
            <a:endParaRPr lang="en-US" altLang="ja-JP" sz="3600" b="1" dirty="0">
              <a:solidFill>
                <a:prstClr val="black"/>
              </a:solidFill>
              <a:latin typeface="Meiryo UI" panose="020B0604030504040204" pitchFamily="50" charset="-128"/>
              <a:ea typeface="Meiryo UI" panose="020B0604030504040204" pitchFamily="50" charset="-128"/>
            </a:endParaRPr>
          </a:p>
          <a:p>
            <a:pPr algn="ctr" defTabSz="1457226">
              <a:defRPr/>
            </a:pPr>
            <a:endParaRPr lang="en-US" altLang="ja-JP" sz="1000" b="1" dirty="0">
              <a:solidFill>
                <a:prstClr val="black"/>
              </a:solidFill>
              <a:latin typeface="Meiryo UI" panose="020B0604030504040204" pitchFamily="50" charset="-128"/>
              <a:ea typeface="Meiryo UI" panose="020B0604030504040204" pitchFamily="50" charset="-128"/>
            </a:endParaRPr>
          </a:p>
          <a:p>
            <a:pPr algn="ctr" defTabSz="1457226">
              <a:defRPr/>
            </a:pPr>
            <a:r>
              <a:rPr lang="ja-JP" altLang="en-US" sz="2700" b="1" dirty="0">
                <a:solidFill>
                  <a:prstClr val="black"/>
                </a:solidFill>
                <a:latin typeface="Meiryo UI" panose="020B0604030504040204" pitchFamily="50" charset="-128"/>
                <a:ea typeface="Meiryo UI" panose="020B0604030504040204" pitchFamily="50" charset="-128"/>
              </a:rPr>
              <a:t>個人視聴方法のご案内</a:t>
            </a:r>
          </a:p>
        </p:txBody>
      </p:sp>
      <p:sp>
        <p:nvSpPr>
          <p:cNvPr id="13" name="正方形/長方形 12"/>
          <p:cNvSpPr/>
          <p:nvPr/>
        </p:nvSpPr>
        <p:spPr>
          <a:xfrm>
            <a:off x="1303367" y="6245588"/>
            <a:ext cx="9738116" cy="400110"/>
          </a:xfrm>
          <a:prstGeom prst="rect">
            <a:avLst/>
          </a:prstGeom>
        </p:spPr>
        <p:txBody>
          <a:bodyPr wrap="square">
            <a:spAutoFit/>
          </a:bodyPr>
          <a:lstStyle/>
          <a:p>
            <a:pPr defTabSz="1345166">
              <a:defRPr/>
            </a:pPr>
            <a:r>
              <a:rPr lang="ja-JP" altLang="en-US" sz="2000" b="1" dirty="0">
                <a:solidFill>
                  <a:prstClr val="black"/>
                </a:solidFill>
                <a:latin typeface="Meiryo UI" panose="020B0604030504040204" pitchFamily="50" charset="-128"/>
                <a:ea typeface="Meiryo UI" panose="020B0604030504040204" pitchFamily="50" charset="-128"/>
              </a:rPr>
              <a:t>事前登録完了後、メールにて出席用</a:t>
            </a:r>
            <a:r>
              <a:rPr lang="en-US" altLang="ja-JP" sz="2000" b="1" dirty="0">
                <a:solidFill>
                  <a:prstClr val="black"/>
                </a:solidFill>
                <a:latin typeface="Meiryo UI" panose="020B0604030504040204" pitchFamily="50" charset="-128"/>
                <a:ea typeface="Meiryo UI" panose="020B0604030504040204" pitchFamily="50" charset="-128"/>
              </a:rPr>
              <a:t>URL</a:t>
            </a:r>
            <a:r>
              <a:rPr lang="ja-JP" altLang="en-US" sz="2000" b="1" dirty="0">
                <a:solidFill>
                  <a:prstClr val="black"/>
                </a:solidFill>
                <a:latin typeface="Meiryo UI" panose="020B0604030504040204" pitchFamily="50" charset="-128"/>
                <a:ea typeface="Meiryo UI" panose="020B0604030504040204" pitchFamily="50" charset="-128"/>
              </a:rPr>
              <a:t>を配信させて頂きます。</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14" name="楕円 13"/>
          <p:cNvSpPr/>
          <p:nvPr/>
        </p:nvSpPr>
        <p:spPr>
          <a:xfrm>
            <a:off x="903117" y="6285069"/>
            <a:ext cx="417857" cy="417857"/>
          </a:xfrm>
          <a:prstGeom prst="ellipse">
            <a:avLst/>
          </a:prstGeom>
          <a:solidFill>
            <a:srgbClr val="E9470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en-US" altLang="ja-JP" sz="2233" b="1" dirty="0">
                <a:solidFill>
                  <a:prstClr val="white"/>
                </a:solidFill>
                <a:latin typeface="OCRB" panose="020B0609020202020204" pitchFamily="49" charset="0"/>
                <a:ea typeface="游ゴシック"/>
              </a:rPr>
              <a:t>2</a:t>
            </a:r>
            <a:endParaRPr lang="ja-JP" altLang="en-US" sz="2233" b="1" dirty="0">
              <a:solidFill>
                <a:prstClr val="white"/>
              </a:solidFill>
              <a:latin typeface="OCRB" panose="020B0609020202020204" pitchFamily="49" charset="0"/>
              <a:ea typeface="游ゴシック"/>
            </a:endParaRPr>
          </a:p>
        </p:txBody>
      </p:sp>
      <p:pic>
        <p:nvPicPr>
          <p:cNvPr id="15" name="図 14"/>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39369" t="57700" r="39763" b="35300"/>
          <a:stretch/>
        </p:blipFill>
        <p:spPr>
          <a:xfrm>
            <a:off x="2994790" y="6646675"/>
            <a:ext cx="5818978" cy="1097920"/>
          </a:xfrm>
          <a:prstGeom prst="rect">
            <a:avLst/>
          </a:prstGeom>
          <a:ln>
            <a:solidFill>
              <a:schemeClr val="bg1">
                <a:lumMod val="50000"/>
              </a:schemeClr>
            </a:solidFill>
          </a:ln>
        </p:spPr>
      </p:pic>
      <p:sp>
        <p:nvSpPr>
          <p:cNvPr id="16" name="下矢印 15"/>
          <p:cNvSpPr/>
          <p:nvPr/>
        </p:nvSpPr>
        <p:spPr>
          <a:xfrm rot="8100000">
            <a:off x="5366291" y="7120073"/>
            <a:ext cx="426242" cy="46363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0458">
              <a:defRPr/>
            </a:pPr>
            <a:endParaRPr lang="ja-JP" altLang="en-US" sz="2954" dirty="0">
              <a:solidFill>
                <a:prstClr val="white"/>
              </a:solidFill>
              <a:latin typeface="游ゴシック"/>
              <a:ea typeface="游ゴシック"/>
            </a:endParaRPr>
          </a:p>
        </p:txBody>
      </p:sp>
      <p:sp>
        <p:nvSpPr>
          <p:cNvPr id="17" name="テキスト ボックス 16"/>
          <p:cNvSpPr txBox="1"/>
          <p:nvPr/>
        </p:nvSpPr>
        <p:spPr>
          <a:xfrm>
            <a:off x="2280730" y="6701630"/>
            <a:ext cx="708983" cy="370101"/>
          </a:xfrm>
          <a:prstGeom prst="rect">
            <a:avLst/>
          </a:prstGeom>
          <a:noFill/>
        </p:spPr>
        <p:txBody>
          <a:bodyPr wrap="square" rtlCol="0">
            <a:spAutoFit/>
          </a:bodyPr>
          <a:lstStyle/>
          <a:p>
            <a:pPr defTabSz="1500458">
              <a:defRPr/>
            </a:pPr>
            <a:r>
              <a:rPr lang="ja-JP" altLang="en-US" sz="1805" dirty="0">
                <a:solidFill>
                  <a:prstClr val="black"/>
                </a:solidFill>
                <a:latin typeface="メイリオ" panose="020B0604030504040204" pitchFamily="50" charset="-128"/>
                <a:ea typeface="メイリオ" panose="020B0604030504040204" pitchFamily="50" charset="-128"/>
              </a:rPr>
              <a:t>例</a:t>
            </a:r>
            <a:r>
              <a:rPr lang="en-US" altLang="ja-JP" sz="1805" dirty="0">
                <a:solidFill>
                  <a:prstClr val="black"/>
                </a:solidFill>
                <a:latin typeface="メイリオ" panose="020B0604030504040204" pitchFamily="50" charset="-128"/>
                <a:ea typeface="メイリオ" panose="020B0604030504040204" pitchFamily="50" charset="-128"/>
              </a:rPr>
              <a:t>)</a:t>
            </a:r>
            <a:endParaRPr lang="ja-JP" altLang="en-US" sz="1805" dirty="0">
              <a:solidFill>
                <a:prstClr val="black"/>
              </a:solidFill>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rotWithShape="1">
          <a:blip r:embed="rId5"/>
          <a:srcRect l="15688" t="24284" r="15472" b="24287"/>
          <a:stretch/>
        </p:blipFill>
        <p:spPr>
          <a:xfrm rot="20850261">
            <a:off x="961306" y="6922655"/>
            <a:ext cx="963795" cy="720034"/>
          </a:xfrm>
          <a:prstGeom prst="rect">
            <a:avLst/>
          </a:prstGeom>
        </p:spPr>
      </p:pic>
      <p:sp>
        <p:nvSpPr>
          <p:cNvPr id="20" name="正方形/長方形 19"/>
          <p:cNvSpPr/>
          <p:nvPr/>
        </p:nvSpPr>
        <p:spPr>
          <a:xfrm>
            <a:off x="6596902" y="9033189"/>
            <a:ext cx="4433726" cy="6070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ja-JP" altLang="en-US" sz="2233" b="1" dirty="0">
                <a:solidFill>
                  <a:prstClr val="white"/>
                </a:solidFill>
                <a:latin typeface="Meiryo UI" panose="020B0604030504040204" pitchFamily="50" charset="-128"/>
                <a:ea typeface="Meiryo UI" panose="020B0604030504040204" pitchFamily="50" charset="-128"/>
              </a:rPr>
              <a:t>既に</a:t>
            </a:r>
            <a:r>
              <a:rPr lang="en-US" altLang="ja-JP" sz="2233" b="1" dirty="0">
                <a:solidFill>
                  <a:prstClr val="white"/>
                </a:solidFill>
                <a:latin typeface="Meiryo UI" panose="020B0604030504040204" pitchFamily="50" charset="-128"/>
                <a:ea typeface="Meiryo UI" panose="020B0604030504040204" pitchFamily="50" charset="-128"/>
              </a:rPr>
              <a:t>Zoom</a:t>
            </a:r>
            <a:r>
              <a:rPr lang="ja-JP" altLang="en-US" sz="2233" b="1" dirty="0">
                <a:solidFill>
                  <a:prstClr val="white"/>
                </a:solidFill>
                <a:latin typeface="Meiryo UI" panose="020B0604030504040204" pitchFamily="50" charset="-128"/>
                <a:ea typeface="Meiryo UI" panose="020B0604030504040204" pitchFamily="50" charset="-128"/>
              </a:rPr>
              <a:t>アプリをお持ちの場合</a:t>
            </a:r>
            <a:endParaRPr lang="en-US" altLang="ja-JP" sz="2233" b="1" dirty="0">
              <a:solidFill>
                <a:prstClr val="white"/>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214477" y="9033189"/>
            <a:ext cx="4433726" cy="6070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en-US" altLang="ja-JP" sz="2233" b="1" dirty="0">
                <a:solidFill>
                  <a:prstClr val="white"/>
                </a:solidFill>
                <a:latin typeface="Meiryo UI" panose="020B0604030504040204" pitchFamily="50" charset="-128"/>
                <a:ea typeface="Meiryo UI" panose="020B0604030504040204" pitchFamily="50" charset="-128"/>
              </a:rPr>
              <a:t>Zoom</a:t>
            </a:r>
            <a:r>
              <a:rPr lang="ja-JP" altLang="en-US" sz="2233" b="1" dirty="0">
                <a:solidFill>
                  <a:prstClr val="white"/>
                </a:solidFill>
                <a:latin typeface="Meiryo UI" panose="020B0604030504040204" pitchFamily="50" charset="-128"/>
                <a:ea typeface="Meiryo UI" panose="020B0604030504040204" pitchFamily="50" charset="-128"/>
              </a:rPr>
              <a:t>アプリをお持ちでない場合</a:t>
            </a:r>
            <a:endParaRPr lang="en-US" altLang="ja-JP" sz="2233" b="1" dirty="0">
              <a:solidFill>
                <a:prstClr val="white"/>
              </a:solidFill>
              <a:latin typeface="Meiryo UI" panose="020B0604030504040204" pitchFamily="50" charset="-128"/>
              <a:ea typeface="Meiryo UI" panose="020B0604030504040204" pitchFamily="50" charset="-128"/>
            </a:endParaRPr>
          </a:p>
        </p:txBody>
      </p:sp>
      <p:cxnSp>
        <p:nvCxnSpPr>
          <p:cNvPr id="22" name="カギ線コネクタ 21"/>
          <p:cNvCxnSpPr>
            <a:endCxn id="20" idx="0"/>
          </p:cNvCxnSpPr>
          <p:nvPr/>
        </p:nvCxnSpPr>
        <p:spPr>
          <a:xfrm rot="16200000" flipH="1">
            <a:off x="6998988" y="7218408"/>
            <a:ext cx="932180" cy="269737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endCxn id="21" idx="0"/>
          </p:cNvCxnSpPr>
          <p:nvPr/>
        </p:nvCxnSpPr>
        <p:spPr>
          <a:xfrm rot="5400000">
            <a:off x="4301612" y="7230736"/>
            <a:ext cx="932180" cy="267271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091824" y="7864146"/>
            <a:ext cx="8068625" cy="483069"/>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0458">
              <a:defRPr/>
            </a:pPr>
            <a:r>
              <a:rPr lang="ja-JP" altLang="en-US" sz="2000" dirty="0">
                <a:solidFill>
                  <a:prstClr val="black"/>
                </a:solidFill>
                <a:latin typeface="Meiryo UI" panose="020B0604030504040204" pitchFamily="50" charset="-128"/>
                <a:ea typeface="Meiryo UI" panose="020B0604030504040204" pitchFamily="50" charset="-128"/>
              </a:rPr>
              <a:t>メールの出席用</a:t>
            </a:r>
            <a:r>
              <a:rPr lang="en-US" altLang="ja-JP" sz="2000" dirty="0">
                <a:solidFill>
                  <a:prstClr val="black"/>
                </a:solidFill>
                <a:latin typeface="Meiryo UI" panose="020B0604030504040204" pitchFamily="50" charset="-128"/>
                <a:ea typeface="Meiryo UI" panose="020B0604030504040204" pitchFamily="50" charset="-128"/>
              </a:rPr>
              <a:t>URL</a:t>
            </a:r>
            <a:r>
              <a:rPr lang="ja-JP" altLang="en-US" sz="2201" b="1" u="sng" dirty="0">
                <a:solidFill>
                  <a:srgbClr val="5B9BD5">
                    <a:lumMod val="50000"/>
                  </a:srgbClr>
                </a:solidFill>
                <a:latin typeface="Meiryo UI" panose="020B0604030504040204" pitchFamily="50" charset="-128"/>
                <a:ea typeface="Meiryo UI" panose="020B0604030504040204" pitchFamily="50" charset="-128"/>
              </a:rPr>
              <a:t>「ここをクリックして参加」</a:t>
            </a:r>
            <a:r>
              <a:rPr lang="ja-JP" altLang="en-US" sz="2000" dirty="0">
                <a:solidFill>
                  <a:prstClr val="black"/>
                </a:solidFill>
                <a:latin typeface="Meiryo UI" panose="020B0604030504040204" pitchFamily="50" charset="-128"/>
                <a:ea typeface="Meiryo UI" panose="020B0604030504040204" pitchFamily="50" charset="-128"/>
              </a:rPr>
              <a:t>の部分をクリックしてください。</a:t>
            </a:r>
          </a:p>
        </p:txBody>
      </p:sp>
      <p:sp>
        <p:nvSpPr>
          <p:cNvPr id="24" name="正方形/長方形 23"/>
          <p:cNvSpPr/>
          <p:nvPr/>
        </p:nvSpPr>
        <p:spPr>
          <a:xfrm>
            <a:off x="1185197" y="9709400"/>
            <a:ext cx="4548486" cy="1292790"/>
          </a:xfrm>
          <a:prstGeom prst="rect">
            <a:avLst/>
          </a:prstGeom>
        </p:spPr>
        <p:txBody>
          <a:bodyPr wrap="square">
            <a:spAutoFit/>
          </a:bodyPr>
          <a:lstStyle/>
          <a:p>
            <a:pPr algn="just" defTabSz="1345166">
              <a:defRPr/>
            </a:pPr>
            <a:r>
              <a:rPr lang="en-US" altLang="ja-JP" sz="1801" dirty="0">
                <a:solidFill>
                  <a:prstClr val="black"/>
                </a:solidFill>
                <a:latin typeface="Meiryo UI" panose="020B0604030504040204" pitchFamily="50" charset="-128"/>
                <a:ea typeface="Meiryo UI" panose="020B0604030504040204" pitchFamily="50" charset="-128"/>
              </a:rPr>
              <a:t>Zoo</a:t>
            </a:r>
            <a:r>
              <a:rPr lang="ja-JP" altLang="en-US" sz="1801" dirty="0" err="1">
                <a:solidFill>
                  <a:prstClr val="black"/>
                </a:solidFill>
                <a:latin typeface="Meiryo UI" panose="020B0604030504040204" pitchFamily="50" charset="-128"/>
                <a:ea typeface="Meiryo UI" panose="020B0604030504040204" pitchFamily="50" charset="-128"/>
              </a:rPr>
              <a:t>ｍ</a:t>
            </a:r>
            <a:r>
              <a:rPr lang="ja-JP" altLang="en-US" sz="1801" dirty="0">
                <a:solidFill>
                  <a:prstClr val="black"/>
                </a:solidFill>
                <a:latin typeface="Meiryo UI" panose="020B0604030504040204" pitchFamily="50" charset="-128"/>
                <a:ea typeface="Meiryo UI" panose="020B0604030504040204" pitchFamily="50" charset="-128"/>
              </a:rPr>
              <a:t>をお持ちでない場合は、「ブラウザが何も起こらなければ</a:t>
            </a:r>
            <a:r>
              <a:rPr lang="en-US" altLang="ja-JP" sz="1801" dirty="0">
                <a:solidFill>
                  <a:prstClr val="black"/>
                </a:solidFill>
                <a:latin typeface="Meiryo UI" panose="020B0604030504040204" pitchFamily="50" charset="-128"/>
                <a:ea typeface="Meiryo UI" panose="020B0604030504040204" pitchFamily="50" charset="-128"/>
              </a:rPr>
              <a:t> </a:t>
            </a:r>
            <a:r>
              <a:rPr lang="ja-JP" altLang="en-US" sz="2000" b="1" u="sng" dirty="0">
                <a:solidFill>
                  <a:srgbClr val="002060"/>
                </a:solidFill>
                <a:latin typeface="Meiryo UI" panose="020B0604030504040204" pitchFamily="50" charset="-128"/>
                <a:ea typeface="Meiryo UI" panose="020B0604030504040204" pitchFamily="50" charset="-128"/>
              </a:rPr>
              <a:t>ダウンロードして開始してください</a:t>
            </a:r>
            <a:r>
              <a:rPr lang="en-US" altLang="ja-JP" sz="2000" b="1" u="sng" dirty="0">
                <a:solidFill>
                  <a:srgbClr val="002060"/>
                </a:solidFill>
                <a:latin typeface="Meiryo UI" panose="020B0604030504040204" pitchFamily="50" charset="-128"/>
                <a:ea typeface="Meiryo UI" panose="020B0604030504040204" pitchFamily="50" charset="-128"/>
              </a:rPr>
              <a:t>Zoom</a:t>
            </a:r>
            <a:r>
              <a:rPr lang="ja-JP" altLang="en-US" sz="1801" dirty="0">
                <a:solidFill>
                  <a:prstClr val="black"/>
                </a:solidFill>
                <a:latin typeface="Meiryo UI" panose="020B0604030504040204" pitchFamily="50" charset="-128"/>
                <a:ea typeface="Meiryo UI" panose="020B0604030504040204" pitchFamily="50" charset="-128"/>
              </a:rPr>
              <a:t>」</a:t>
            </a:r>
            <a:r>
              <a:rPr lang="ja-JP" altLang="en-US" sz="1801" b="1" dirty="0">
                <a:solidFill>
                  <a:prstClr val="black"/>
                </a:solidFill>
                <a:latin typeface="Meiryo UI" panose="020B0604030504040204" pitchFamily="50" charset="-128"/>
                <a:ea typeface="Meiryo UI" panose="020B0604030504040204" pitchFamily="50" charset="-128"/>
              </a:rPr>
              <a:t>を選択</a:t>
            </a:r>
            <a:r>
              <a:rPr lang="ja-JP" altLang="en-US" sz="1801" dirty="0">
                <a:solidFill>
                  <a:prstClr val="black"/>
                </a:solidFill>
                <a:latin typeface="Meiryo UI" panose="020B0604030504040204" pitchFamily="50" charset="-128"/>
                <a:ea typeface="Meiryo UI" panose="020B0604030504040204" pitchFamily="50" charset="-128"/>
              </a:rPr>
              <a:t>します</a:t>
            </a:r>
            <a:r>
              <a:rPr lang="ja-JP" altLang="en-US" sz="2000" dirty="0">
                <a:solidFill>
                  <a:prstClr val="black"/>
                </a:solidFill>
                <a:latin typeface="Meiryo UI" panose="020B0604030504040204" pitchFamily="50" charset="-128"/>
                <a:ea typeface="Meiryo UI" panose="020B0604030504040204" pitchFamily="50" charset="-128"/>
              </a:rPr>
              <a:t>。インストールを</a:t>
            </a:r>
            <a:r>
              <a:rPr lang="ja-JP" altLang="en-US" sz="1801" dirty="0">
                <a:solidFill>
                  <a:prstClr val="black"/>
                </a:solidFill>
                <a:latin typeface="Meiryo UI" panose="020B0604030504040204" pitchFamily="50" charset="-128"/>
                <a:ea typeface="Meiryo UI" panose="020B0604030504040204" pitchFamily="50" charset="-128"/>
              </a:rPr>
              <a:t>実行</a:t>
            </a:r>
            <a:r>
              <a:rPr lang="ja-JP" altLang="en-US" sz="2000" dirty="0">
                <a:solidFill>
                  <a:prstClr val="black"/>
                </a:solidFill>
                <a:latin typeface="Meiryo UI" panose="020B0604030504040204" pitchFamily="50" charset="-128"/>
                <a:ea typeface="Meiryo UI" panose="020B0604030504040204" pitchFamily="50" charset="-128"/>
              </a:rPr>
              <a:t>してアプリを起動してください。</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6888812" y="9709399"/>
            <a:ext cx="4562244" cy="677237"/>
          </a:xfrm>
          <a:prstGeom prst="rect">
            <a:avLst/>
          </a:prstGeom>
        </p:spPr>
        <p:txBody>
          <a:bodyPr wrap="square">
            <a:spAutoFit/>
          </a:bodyPr>
          <a:lstStyle/>
          <a:p>
            <a:pPr defTabSz="1345166">
              <a:defRPr/>
            </a:pPr>
            <a:r>
              <a:rPr lang="ja-JP" altLang="en-US" sz="1801" dirty="0">
                <a:solidFill>
                  <a:prstClr val="black"/>
                </a:solidFill>
                <a:latin typeface="Meiryo UI" panose="020B0604030504040204" pitchFamily="50" charset="-128"/>
                <a:ea typeface="Meiryo UI" panose="020B0604030504040204" pitchFamily="50" charset="-128"/>
              </a:rPr>
              <a:t>「</a:t>
            </a:r>
            <a:r>
              <a:rPr lang="en-US" altLang="ja-JP" sz="2000" b="1" u="sng" dirty="0">
                <a:solidFill>
                  <a:srgbClr val="002060"/>
                </a:solidFill>
                <a:latin typeface="Meiryo UI" panose="020B0604030504040204" pitchFamily="50" charset="-128"/>
                <a:ea typeface="Meiryo UI" panose="020B0604030504040204" pitchFamily="50" charset="-128"/>
              </a:rPr>
              <a:t>Zoom</a:t>
            </a:r>
            <a:r>
              <a:rPr lang="ja-JP" altLang="en-US" sz="2000" b="1" u="sng" dirty="0">
                <a:solidFill>
                  <a:srgbClr val="002060"/>
                </a:solidFill>
                <a:latin typeface="Meiryo UI" panose="020B0604030504040204" pitchFamily="50" charset="-128"/>
                <a:ea typeface="Meiryo UI" panose="020B0604030504040204" pitchFamily="50" charset="-128"/>
              </a:rPr>
              <a:t> </a:t>
            </a:r>
            <a:r>
              <a:rPr lang="en-US" altLang="ja-JP" sz="2000" b="1" u="sng" dirty="0">
                <a:solidFill>
                  <a:srgbClr val="002060"/>
                </a:solidFill>
                <a:latin typeface="Meiryo UI" panose="020B0604030504040204" pitchFamily="50" charset="-128"/>
                <a:ea typeface="Meiryo UI" panose="020B0604030504040204" pitchFamily="50" charset="-128"/>
              </a:rPr>
              <a:t>Meetings</a:t>
            </a:r>
            <a:r>
              <a:rPr lang="ja-JP" altLang="en-US" sz="2000" b="1" u="sng" dirty="0">
                <a:solidFill>
                  <a:srgbClr val="002060"/>
                </a:solidFill>
                <a:latin typeface="Meiryo UI" panose="020B0604030504040204" pitchFamily="50" charset="-128"/>
                <a:ea typeface="Meiryo UI" panose="020B0604030504040204" pitchFamily="50" charset="-128"/>
              </a:rPr>
              <a:t>を開く</a:t>
            </a:r>
            <a:r>
              <a:rPr lang="ja-JP" altLang="en-US" sz="1801" dirty="0">
                <a:solidFill>
                  <a:prstClr val="black"/>
                </a:solidFill>
                <a:latin typeface="Meiryo UI" panose="020B0604030504040204" pitchFamily="50" charset="-128"/>
                <a:ea typeface="Meiryo UI" panose="020B0604030504040204" pitchFamily="50" charset="-128"/>
              </a:rPr>
              <a:t>」ボタンをクリックしてご参加ができます。</a:t>
            </a:r>
            <a:endParaRPr lang="en-US" altLang="ja-JP" sz="1801" dirty="0">
              <a:solidFill>
                <a:prstClr val="black"/>
              </a:solidFill>
              <a:latin typeface="Meiryo UI" panose="020B0604030504040204" pitchFamily="50" charset="-128"/>
              <a:ea typeface="Meiryo UI" panose="020B0604030504040204" pitchFamily="50" charset="-128"/>
            </a:endParaRPr>
          </a:p>
        </p:txBody>
      </p:sp>
      <p:sp>
        <p:nvSpPr>
          <p:cNvPr id="26" name="楕円 25"/>
          <p:cNvSpPr/>
          <p:nvPr/>
        </p:nvSpPr>
        <p:spPr>
          <a:xfrm>
            <a:off x="793450" y="9729986"/>
            <a:ext cx="417857" cy="417857"/>
          </a:xfrm>
          <a:prstGeom prst="ellipse">
            <a:avLst/>
          </a:prstGeom>
          <a:solidFill>
            <a:srgbClr val="E9470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en-US" altLang="ja-JP" sz="2233" b="1" dirty="0">
                <a:solidFill>
                  <a:prstClr val="white"/>
                </a:solidFill>
                <a:latin typeface="OCRB" panose="020B0609020202020204" pitchFamily="49" charset="0"/>
                <a:ea typeface="游ゴシック"/>
              </a:rPr>
              <a:t>3</a:t>
            </a:r>
            <a:endParaRPr lang="ja-JP" altLang="en-US" sz="2233" b="1" dirty="0">
              <a:solidFill>
                <a:prstClr val="white"/>
              </a:solidFill>
              <a:latin typeface="OCRB" panose="020B0609020202020204" pitchFamily="49" charset="0"/>
              <a:ea typeface="游ゴシック"/>
            </a:endParaRPr>
          </a:p>
        </p:txBody>
      </p:sp>
      <p:sp>
        <p:nvSpPr>
          <p:cNvPr id="27" name="楕円 26"/>
          <p:cNvSpPr/>
          <p:nvPr/>
        </p:nvSpPr>
        <p:spPr>
          <a:xfrm>
            <a:off x="6470954" y="9729986"/>
            <a:ext cx="417857" cy="417857"/>
          </a:xfrm>
          <a:prstGeom prst="ellipse">
            <a:avLst/>
          </a:prstGeom>
          <a:solidFill>
            <a:srgbClr val="E9470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r>
              <a:rPr lang="en-US" altLang="ja-JP" sz="2233" b="1" dirty="0">
                <a:solidFill>
                  <a:prstClr val="white"/>
                </a:solidFill>
                <a:latin typeface="OCRB" panose="020B0609020202020204" pitchFamily="49" charset="0"/>
                <a:ea typeface="游ゴシック"/>
              </a:rPr>
              <a:t>4</a:t>
            </a:r>
            <a:endParaRPr lang="ja-JP" altLang="en-US" sz="2233" b="1" dirty="0">
              <a:solidFill>
                <a:prstClr val="white"/>
              </a:solidFill>
              <a:latin typeface="OCRB" panose="020B0609020202020204" pitchFamily="49" charset="0"/>
              <a:ea typeface="游ゴシック"/>
            </a:endParaRPr>
          </a:p>
        </p:txBody>
      </p:sp>
      <p:pic>
        <p:nvPicPr>
          <p:cNvPr id="28" name="図 27"/>
          <p:cNvPicPr>
            <a:picLocks noChangeAspect="1"/>
          </p:cNvPicPr>
          <p:nvPr/>
        </p:nvPicPr>
        <p:blipFill rotWithShape="1">
          <a:blip r:embed="rId6"/>
          <a:srcRect l="28737" t="29700" r="27951" b="26201"/>
          <a:stretch/>
        </p:blipFill>
        <p:spPr>
          <a:xfrm>
            <a:off x="1165174" y="11031176"/>
            <a:ext cx="4471793" cy="2561120"/>
          </a:xfrm>
          <a:prstGeom prst="rect">
            <a:avLst/>
          </a:prstGeom>
          <a:ln>
            <a:solidFill>
              <a:schemeClr val="tx1"/>
            </a:solidFill>
          </a:ln>
        </p:spPr>
      </p:pic>
      <p:pic>
        <p:nvPicPr>
          <p:cNvPr id="29" name="図 28"/>
          <p:cNvPicPr>
            <a:picLocks noChangeAspect="1"/>
          </p:cNvPicPr>
          <p:nvPr/>
        </p:nvPicPr>
        <p:blipFill rotWithShape="1">
          <a:blip r:embed="rId7"/>
          <a:srcRect l="32452" t="8389" r="32213" b="71657"/>
          <a:stretch/>
        </p:blipFill>
        <p:spPr>
          <a:xfrm>
            <a:off x="6862866" y="11051076"/>
            <a:ext cx="4037393" cy="1424963"/>
          </a:xfrm>
          <a:prstGeom prst="rect">
            <a:avLst/>
          </a:prstGeom>
          <a:ln w="12700">
            <a:solidFill>
              <a:schemeClr val="tx1"/>
            </a:solidFill>
          </a:ln>
        </p:spPr>
      </p:pic>
      <p:sp>
        <p:nvSpPr>
          <p:cNvPr id="30" name="角丸四角形 29"/>
          <p:cNvSpPr/>
          <p:nvPr/>
        </p:nvSpPr>
        <p:spPr>
          <a:xfrm>
            <a:off x="8533724" y="11963287"/>
            <a:ext cx="1464074" cy="32026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a:solidFill>
                <a:prstClr val="white"/>
              </a:solidFill>
              <a:latin typeface="游ゴシック"/>
              <a:ea typeface="游ゴシック"/>
            </a:endParaRPr>
          </a:p>
        </p:txBody>
      </p:sp>
      <p:sp>
        <p:nvSpPr>
          <p:cNvPr id="31" name="下矢印 30"/>
          <p:cNvSpPr/>
          <p:nvPr/>
        </p:nvSpPr>
        <p:spPr>
          <a:xfrm rot="8100000">
            <a:off x="9627817" y="12199970"/>
            <a:ext cx="413958" cy="450272"/>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dirty="0">
              <a:solidFill>
                <a:prstClr val="white"/>
              </a:solidFill>
              <a:latin typeface="游ゴシック"/>
              <a:ea typeface="游ゴシック"/>
            </a:endParaRPr>
          </a:p>
        </p:txBody>
      </p:sp>
      <p:sp>
        <p:nvSpPr>
          <p:cNvPr id="32" name="正方形/長方形 31"/>
          <p:cNvSpPr/>
          <p:nvPr/>
        </p:nvSpPr>
        <p:spPr>
          <a:xfrm>
            <a:off x="6575621" y="12730656"/>
            <a:ext cx="4719915" cy="1465273"/>
          </a:xfrm>
          <a:prstGeom prst="rect">
            <a:avLst/>
          </a:prstGeom>
        </p:spPr>
        <p:txBody>
          <a:bodyPr wrap="square">
            <a:spAutoFit/>
          </a:bodyPr>
          <a:lstStyle/>
          <a:p>
            <a:pPr algn="just" defTabSz="1345166">
              <a:defRPr/>
            </a:pPr>
            <a:r>
              <a:rPr lang="ja-JP" altLang="en-US" sz="1753" b="1" dirty="0">
                <a:solidFill>
                  <a:prstClr val="black"/>
                </a:solidFill>
                <a:latin typeface="Meiryo UI" panose="020B0604030504040204" pitchFamily="50" charset="-128"/>
                <a:ea typeface="Meiryo UI" panose="020B0604030504040204" pitchFamily="50" charset="-128"/>
              </a:rPr>
              <a:t>≪</a:t>
            </a:r>
            <a:r>
              <a:rPr lang="en-US" altLang="ja-JP" sz="1753" b="1" dirty="0">
                <a:solidFill>
                  <a:prstClr val="black"/>
                </a:solidFill>
                <a:latin typeface="Meiryo UI" panose="020B0604030504040204" pitchFamily="50" charset="-128"/>
                <a:ea typeface="Meiryo UI" panose="020B0604030504040204" pitchFamily="50" charset="-128"/>
              </a:rPr>
              <a:t>Zoom</a:t>
            </a:r>
            <a:r>
              <a:rPr lang="ja-JP" altLang="en-US" sz="1753" b="1" dirty="0">
                <a:solidFill>
                  <a:prstClr val="black"/>
                </a:solidFill>
                <a:latin typeface="Meiryo UI" panose="020B0604030504040204" pitchFamily="50" charset="-128"/>
                <a:ea typeface="Meiryo UI" panose="020B0604030504040204" pitchFamily="50" charset="-128"/>
              </a:rPr>
              <a:t>をインストールが出来ない環境の場合≫</a:t>
            </a:r>
          </a:p>
          <a:p>
            <a:pPr algn="just" defTabSz="1345166">
              <a:defRPr/>
            </a:pPr>
            <a:r>
              <a:rPr lang="ja-JP" altLang="en-US" sz="1753" dirty="0">
                <a:solidFill>
                  <a:prstClr val="black"/>
                </a:solidFill>
                <a:latin typeface="Meiryo UI" panose="020B0604030504040204" pitchFamily="50" charset="-128"/>
                <a:ea typeface="Meiryo UI" panose="020B0604030504040204" pitchFamily="50" charset="-128"/>
              </a:rPr>
              <a:t>「</a:t>
            </a:r>
            <a:r>
              <a:rPr lang="ja-JP" altLang="en-US" sz="1910" b="1" u="sng" dirty="0">
                <a:solidFill>
                  <a:srgbClr val="002060"/>
                </a:solidFill>
                <a:latin typeface="Meiryo UI" panose="020B0604030504040204" pitchFamily="50" charset="-128"/>
                <a:ea typeface="Meiryo UI" panose="020B0604030504040204" pitchFamily="50" charset="-128"/>
              </a:rPr>
              <a:t>ブラウザから起動してください</a:t>
            </a:r>
            <a:r>
              <a:rPr lang="ja-JP" altLang="en-US" sz="1753" dirty="0">
                <a:solidFill>
                  <a:prstClr val="black"/>
                </a:solidFill>
                <a:latin typeface="Meiryo UI" panose="020B0604030504040204" pitchFamily="50" charset="-128"/>
                <a:ea typeface="Meiryo UI" panose="020B0604030504040204" pitchFamily="50" charset="-128"/>
              </a:rPr>
              <a:t>」を選択すると  お使いのブラウザでご参加が可能となりますが、   安定したご参加、視聴のためにはインストールを  行ってからの使用を推奨しております。</a:t>
            </a:r>
            <a:endParaRPr lang="en-US" altLang="ja-JP" sz="1913" dirty="0">
              <a:solidFill>
                <a:prstClr val="black"/>
              </a:solidFill>
              <a:latin typeface="Meiryo UI" panose="020B0604030504040204" pitchFamily="50" charset="-128"/>
              <a:ea typeface="Meiryo UI" panose="020B0604030504040204" pitchFamily="50" charset="-128"/>
            </a:endParaRPr>
          </a:p>
        </p:txBody>
      </p:sp>
      <p:sp>
        <p:nvSpPr>
          <p:cNvPr id="33" name="角丸四角形 32"/>
          <p:cNvSpPr/>
          <p:nvPr/>
        </p:nvSpPr>
        <p:spPr>
          <a:xfrm>
            <a:off x="2343242" y="12301130"/>
            <a:ext cx="1916618" cy="1749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a:solidFill>
                <a:prstClr val="white"/>
              </a:solidFill>
              <a:latin typeface="游ゴシック"/>
              <a:ea typeface="游ゴシック"/>
            </a:endParaRPr>
          </a:p>
        </p:txBody>
      </p:sp>
      <p:sp>
        <p:nvSpPr>
          <p:cNvPr id="34" name="下矢印 33"/>
          <p:cNvSpPr/>
          <p:nvPr/>
        </p:nvSpPr>
        <p:spPr>
          <a:xfrm rot="8100000">
            <a:off x="3290862" y="12367866"/>
            <a:ext cx="413958" cy="450272"/>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dirty="0">
              <a:solidFill>
                <a:prstClr val="white"/>
              </a:solidFill>
              <a:latin typeface="游ゴシック"/>
              <a:ea typeface="游ゴシック"/>
            </a:endParaRPr>
          </a:p>
        </p:txBody>
      </p:sp>
      <p:grpSp>
        <p:nvGrpSpPr>
          <p:cNvPr id="35" name="グループ化 34"/>
          <p:cNvGrpSpPr/>
          <p:nvPr/>
        </p:nvGrpSpPr>
        <p:grpSpPr>
          <a:xfrm>
            <a:off x="929230" y="13324468"/>
            <a:ext cx="1379732" cy="535660"/>
            <a:chOff x="186992" y="7740116"/>
            <a:chExt cx="865744" cy="336111"/>
          </a:xfrm>
        </p:grpSpPr>
        <p:pic>
          <p:nvPicPr>
            <p:cNvPr id="36" name="図 35"/>
            <p:cNvPicPr>
              <a:picLocks noChangeAspect="1"/>
            </p:cNvPicPr>
            <p:nvPr/>
          </p:nvPicPr>
          <p:blipFill rotWithShape="1">
            <a:blip r:embed="rId8"/>
            <a:srcRect t="91334" r="87469"/>
            <a:stretch/>
          </p:blipFill>
          <p:spPr>
            <a:xfrm>
              <a:off x="186992" y="7740116"/>
              <a:ext cx="864096" cy="336111"/>
            </a:xfrm>
            <a:prstGeom prst="rect">
              <a:avLst/>
            </a:prstGeom>
          </p:spPr>
        </p:pic>
        <p:sp>
          <p:nvSpPr>
            <p:cNvPr id="37" name="正方形/長方形 36"/>
            <p:cNvSpPr/>
            <p:nvPr/>
          </p:nvSpPr>
          <p:spPr>
            <a:xfrm>
              <a:off x="692696" y="7934419"/>
              <a:ext cx="360040" cy="141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a:solidFill>
                  <a:prstClr val="white"/>
                </a:solidFill>
                <a:latin typeface="游ゴシック"/>
                <a:ea typeface="游ゴシック"/>
              </a:endParaRPr>
            </a:p>
          </p:txBody>
        </p:sp>
      </p:grpSp>
      <p:sp>
        <p:nvSpPr>
          <p:cNvPr id="38" name="角丸四角形 37"/>
          <p:cNvSpPr/>
          <p:nvPr/>
        </p:nvSpPr>
        <p:spPr>
          <a:xfrm>
            <a:off x="1002668" y="13365891"/>
            <a:ext cx="1303670" cy="22640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a:solidFill>
                <a:prstClr val="white"/>
              </a:solidFill>
              <a:latin typeface="游ゴシック"/>
              <a:ea typeface="游ゴシック"/>
            </a:endParaRPr>
          </a:p>
        </p:txBody>
      </p:sp>
      <p:sp>
        <p:nvSpPr>
          <p:cNvPr id="39" name="下矢印 38"/>
          <p:cNvSpPr/>
          <p:nvPr/>
        </p:nvSpPr>
        <p:spPr>
          <a:xfrm rot="8100000">
            <a:off x="2172792" y="13435799"/>
            <a:ext cx="413958" cy="450272"/>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7226">
              <a:defRPr/>
            </a:pPr>
            <a:endParaRPr lang="ja-JP" altLang="en-US" sz="2867" dirty="0">
              <a:solidFill>
                <a:prstClr val="white"/>
              </a:solidFill>
              <a:latin typeface="游ゴシック"/>
              <a:ea typeface="游ゴシック"/>
            </a:endParaRPr>
          </a:p>
        </p:txBody>
      </p:sp>
      <p:cxnSp>
        <p:nvCxnSpPr>
          <p:cNvPr id="40" name="カギ線コネクタ 39"/>
          <p:cNvCxnSpPr>
            <a:stCxn id="36" idx="2"/>
            <a:endCxn id="29" idx="0"/>
          </p:cNvCxnSpPr>
          <p:nvPr/>
        </p:nvCxnSpPr>
        <p:spPr>
          <a:xfrm rot="5400000" flipH="1" flipV="1">
            <a:off x="3845147" y="8823712"/>
            <a:ext cx="2809050" cy="7263776"/>
          </a:xfrm>
          <a:prstGeom prst="bentConnector5">
            <a:avLst>
              <a:gd name="adj1" fmla="val -8717"/>
              <a:gd name="adj2" fmla="val 65840"/>
              <a:gd name="adj3" fmla="val 112969"/>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720317" y="13034394"/>
            <a:ext cx="2878775" cy="33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4829">
              <a:defRPr/>
            </a:pPr>
            <a:endParaRPr lang="ja-JP" altLang="en-US" sz="2903">
              <a:solidFill>
                <a:prstClr val="white"/>
              </a:solidFill>
              <a:latin typeface="游ゴシック"/>
              <a:ea typeface="游ゴシック"/>
            </a:endParaRPr>
          </a:p>
        </p:txBody>
      </p:sp>
      <p:cxnSp>
        <p:nvCxnSpPr>
          <p:cNvPr id="42" name="カギ線コネクタ 41"/>
          <p:cNvCxnSpPr>
            <a:stCxn id="41" idx="1"/>
            <a:endCxn id="43" idx="2"/>
          </p:cNvCxnSpPr>
          <p:nvPr/>
        </p:nvCxnSpPr>
        <p:spPr>
          <a:xfrm rot="10800000">
            <a:off x="4563305" y="12743025"/>
            <a:ext cx="2157014" cy="4571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3876936" y="12488408"/>
            <a:ext cx="1372736" cy="254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74829">
              <a:defRPr/>
            </a:pPr>
            <a:endParaRPr lang="ja-JP" altLang="en-US" sz="2903">
              <a:solidFill>
                <a:prstClr val="white"/>
              </a:solidFill>
              <a:latin typeface="游ゴシック"/>
              <a:ea typeface="游ゴシック"/>
            </a:endParaRPr>
          </a:p>
        </p:txBody>
      </p:sp>
      <p:sp>
        <p:nvSpPr>
          <p:cNvPr id="44" name="正方形/長方形 43"/>
          <p:cNvSpPr/>
          <p:nvPr/>
        </p:nvSpPr>
        <p:spPr>
          <a:xfrm>
            <a:off x="9137587" y="15044293"/>
            <a:ext cx="3005498" cy="1169015"/>
          </a:xfrm>
          <a:prstGeom prst="rect">
            <a:avLst/>
          </a:prstGeom>
          <a:solidFill>
            <a:schemeClr val="bg1">
              <a:lumMod val="85000"/>
            </a:schemeClr>
          </a:solidFill>
          <a:ln>
            <a:noFill/>
          </a:ln>
        </p:spPr>
        <p:txBody>
          <a:bodyPr wrap="square" lIns="104207" tIns="104207" rIns="104207" bIns="104207" anchor="ctr">
            <a:noAutofit/>
          </a:bodyPr>
          <a:lstStyle/>
          <a:p>
            <a:pPr algn="just" defTabSz="1345166">
              <a:defRPr/>
            </a:pPr>
            <a:r>
              <a:rPr lang="ja-JP" altLang="en-US" sz="1200" b="1" dirty="0">
                <a:solidFill>
                  <a:prstClr val="black"/>
                </a:solidFill>
                <a:latin typeface="Meiryo UI" panose="020B0604030504040204" pitchFamily="50" charset="-128"/>
                <a:ea typeface="Meiryo UI" panose="020B0604030504040204" pitchFamily="50" charset="-128"/>
              </a:rPr>
              <a:t>推奨ブラウザ</a:t>
            </a:r>
            <a:r>
              <a:rPr lang="ja-JP" altLang="en-US" sz="1100" b="1" dirty="0">
                <a:solidFill>
                  <a:prstClr val="black"/>
                </a:solidFill>
                <a:latin typeface="Meiryo UI" panose="020B0604030504040204" pitchFamily="50" charset="-128"/>
                <a:ea typeface="Meiryo UI" panose="020B0604030504040204" pitchFamily="50" charset="-128"/>
              </a:rPr>
              <a:t>（最新版に更新をお願いします）</a:t>
            </a:r>
            <a:endParaRPr lang="en-US" altLang="ja-JP" sz="1200" b="1" dirty="0">
              <a:solidFill>
                <a:prstClr val="black"/>
              </a:solidFill>
              <a:latin typeface="Meiryo UI" panose="020B0604030504040204" pitchFamily="50" charset="-128"/>
              <a:ea typeface="Meiryo UI" panose="020B0604030504040204" pitchFamily="50" charset="-128"/>
            </a:endParaRPr>
          </a:p>
          <a:p>
            <a:pPr algn="just" defTabSz="1345166">
              <a:defRPr/>
            </a:pPr>
            <a:r>
              <a:rPr lang="ja-JP" altLang="en-US" sz="899" dirty="0">
                <a:solidFill>
                  <a:prstClr val="black"/>
                </a:solidFill>
                <a:latin typeface="Meiryo UI" panose="020B0604030504040204" pitchFamily="50" charset="-128"/>
                <a:ea typeface="Meiryo UI" panose="020B0604030504040204" pitchFamily="50" charset="-128"/>
              </a:rPr>
              <a:t>　・ </a:t>
            </a:r>
            <a:r>
              <a:rPr lang="en-US" altLang="ja-JP" sz="899" dirty="0">
                <a:solidFill>
                  <a:prstClr val="black"/>
                </a:solidFill>
                <a:latin typeface="Meiryo UI" panose="020B0604030504040204" pitchFamily="50" charset="-128"/>
                <a:ea typeface="Meiryo UI" panose="020B0604030504040204" pitchFamily="50" charset="-128"/>
              </a:rPr>
              <a:t>Internet Explorer 10</a:t>
            </a:r>
            <a:r>
              <a:rPr lang="ja-JP" altLang="en-US" sz="899" dirty="0">
                <a:solidFill>
                  <a:prstClr val="black"/>
                </a:solidFill>
                <a:latin typeface="Meiryo UI" panose="020B0604030504040204" pitchFamily="50" charset="-128"/>
                <a:ea typeface="Meiryo UI" panose="020B0604030504040204" pitchFamily="50" charset="-128"/>
              </a:rPr>
              <a:t>以上</a:t>
            </a:r>
          </a:p>
          <a:p>
            <a:pPr algn="just" defTabSz="1345166">
              <a:defRPr/>
            </a:pPr>
            <a:r>
              <a:rPr lang="ja-JP" altLang="en-US" sz="899" dirty="0">
                <a:solidFill>
                  <a:prstClr val="black"/>
                </a:solidFill>
                <a:latin typeface="Meiryo UI" panose="020B0604030504040204" pitchFamily="50" charset="-128"/>
                <a:ea typeface="Meiryo UI" panose="020B0604030504040204" pitchFamily="50" charset="-128"/>
              </a:rPr>
              <a:t>　・ </a:t>
            </a:r>
            <a:r>
              <a:rPr lang="en-US" altLang="ja-JP" sz="899" dirty="0">
                <a:solidFill>
                  <a:prstClr val="black"/>
                </a:solidFill>
                <a:latin typeface="Meiryo UI" panose="020B0604030504040204" pitchFamily="50" charset="-128"/>
                <a:ea typeface="Meiryo UI" panose="020B0604030504040204" pitchFamily="50" charset="-128"/>
              </a:rPr>
              <a:t>Microsoft Edge 38.14393.0.0</a:t>
            </a:r>
            <a:r>
              <a:rPr lang="ja-JP" altLang="en-US" sz="899" dirty="0">
                <a:solidFill>
                  <a:prstClr val="black"/>
                </a:solidFill>
                <a:latin typeface="Meiryo UI" panose="020B0604030504040204" pitchFamily="50" charset="-128"/>
                <a:ea typeface="Meiryo UI" panose="020B0604030504040204" pitchFamily="50" charset="-128"/>
              </a:rPr>
              <a:t>以上</a:t>
            </a:r>
          </a:p>
          <a:p>
            <a:pPr algn="just" defTabSz="1345166">
              <a:defRPr/>
            </a:pPr>
            <a:r>
              <a:rPr lang="ja-JP" altLang="en-US" sz="899" dirty="0">
                <a:solidFill>
                  <a:prstClr val="black"/>
                </a:solidFill>
                <a:latin typeface="Meiryo UI" panose="020B0604030504040204" pitchFamily="50" charset="-128"/>
                <a:ea typeface="Meiryo UI" panose="020B0604030504040204" pitchFamily="50" charset="-128"/>
              </a:rPr>
              <a:t>　・ </a:t>
            </a:r>
            <a:r>
              <a:rPr lang="en-US" altLang="ja-JP" sz="899" dirty="0">
                <a:solidFill>
                  <a:prstClr val="black"/>
                </a:solidFill>
                <a:latin typeface="Meiryo UI" panose="020B0604030504040204" pitchFamily="50" charset="-128"/>
                <a:ea typeface="Meiryo UI" panose="020B0604030504040204" pitchFamily="50" charset="-128"/>
              </a:rPr>
              <a:t>Google Chrome 53.0.2785</a:t>
            </a:r>
            <a:r>
              <a:rPr lang="ja-JP" altLang="en-US" sz="899" dirty="0">
                <a:solidFill>
                  <a:prstClr val="black"/>
                </a:solidFill>
                <a:latin typeface="Meiryo UI" panose="020B0604030504040204" pitchFamily="50" charset="-128"/>
                <a:ea typeface="Meiryo UI" panose="020B0604030504040204" pitchFamily="50" charset="-128"/>
              </a:rPr>
              <a:t>以上</a:t>
            </a:r>
          </a:p>
          <a:p>
            <a:pPr algn="just" defTabSz="1345166">
              <a:defRPr/>
            </a:pPr>
            <a:r>
              <a:rPr lang="ja-JP" altLang="en-US" sz="899" dirty="0">
                <a:solidFill>
                  <a:prstClr val="black"/>
                </a:solidFill>
                <a:latin typeface="Meiryo UI" panose="020B0604030504040204" pitchFamily="50" charset="-128"/>
                <a:ea typeface="Meiryo UI" panose="020B0604030504040204" pitchFamily="50" charset="-128"/>
              </a:rPr>
              <a:t>　・ </a:t>
            </a:r>
            <a:r>
              <a:rPr lang="en-US" altLang="ja-JP" sz="899" dirty="0">
                <a:solidFill>
                  <a:prstClr val="black"/>
                </a:solidFill>
                <a:latin typeface="Meiryo UI" panose="020B0604030504040204" pitchFamily="50" charset="-128"/>
                <a:ea typeface="Meiryo UI" panose="020B0604030504040204" pitchFamily="50" charset="-128"/>
              </a:rPr>
              <a:t>Safari 10.0.602.1.50</a:t>
            </a:r>
            <a:r>
              <a:rPr lang="ja-JP" altLang="en-US" sz="899" dirty="0">
                <a:solidFill>
                  <a:prstClr val="black"/>
                </a:solidFill>
                <a:latin typeface="Meiryo UI" panose="020B0604030504040204" pitchFamily="50" charset="-128"/>
                <a:ea typeface="Meiryo UI" panose="020B0604030504040204" pitchFamily="50" charset="-128"/>
              </a:rPr>
              <a:t>以上</a:t>
            </a:r>
          </a:p>
          <a:p>
            <a:pPr algn="just" defTabSz="1345166">
              <a:defRPr/>
            </a:pPr>
            <a:r>
              <a:rPr lang="ja-JP" altLang="en-US" sz="899" dirty="0">
                <a:solidFill>
                  <a:prstClr val="black"/>
                </a:solidFill>
                <a:latin typeface="Meiryo UI" panose="020B0604030504040204" pitchFamily="50" charset="-128"/>
                <a:ea typeface="Meiryo UI" panose="020B0604030504040204" pitchFamily="50" charset="-128"/>
              </a:rPr>
              <a:t>　・ </a:t>
            </a:r>
            <a:r>
              <a:rPr lang="en-US" altLang="ja-JP" sz="899" dirty="0">
                <a:solidFill>
                  <a:prstClr val="black"/>
                </a:solidFill>
                <a:latin typeface="Meiryo UI" panose="020B0604030504040204" pitchFamily="50" charset="-128"/>
                <a:ea typeface="Meiryo UI" panose="020B0604030504040204" pitchFamily="50" charset="-128"/>
              </a:rPr>
              <a:t>Firefox 49.0</a:t>
            </a:r>
            <a:r>
              <a:rPr lang="ja-JP" altLang="en-US" sz="899" dirty="0">
                <a:solidFill>
                  <a:prstClr val="black"/>
                </a:solidFill>
                <a:latin typeface="Meiryo UI" panose="020B0604030504040204" pitchFamily="50" charset="-128"/>
                <a:ea typeface="Meiryo UI" panose="020B0604030504040204" pitchFamily="50" charset="-128"/>
              </a:rPr>
              <a:t>以降</a:t>
            </a:r>
            <a:endParaRPr lang="en-US" altLang="ja-JP" sz="899" dirty="0">
              <a:solidFill>
                <a:prstClr val="black"/>
              </a:solidFill>
              <a:latin typeface="Meiryo UI" panose="020B0604030504040204" pitchFamily="50" charset="-128"/>
              <a:ea typeface="Meiryo UI" panose="020B0604030504040204" pitchFamily="50" charset="-128"/>
            </a:endParaRPr>
          </a:p>
        </p:txBody>
      </p:sp>
      <p:pic>
        <p:nvPicPr>
          <p:cNvPr id="45" name="図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84381" y="15473471"/>
            <a:ext cx="684974" cy="684974"/>
          </a:xfrm>
          <a:prstGeom prst="rect">
            <a:avLst/>
          </a:prstGeom>
        </p:spPr>
      </p:pic>
      <p:sp>
        <p:nvSpPr>
          <p:cNvPr id="46" name="正方形/長方形 45"/>
          <p:cNvSpPr/>
          <p:nvPr/>
        </p:nvSpPr>
        <p:spPr>
          <a:xfrm>
            <a:off x="405536" y="3544082"/>
            <a:ext cx="3677839" cy="646587"/>
          </a:xfrm>
          <a:prstGeom prst="rect">
            <a:avLst/>
          </a:prstGeom>
        </p:spPr>
        <p:txBody>
          <a:bodyPr wrap="square">
            <a:spAutoFit/>
          </a:bodyPr>
          <a:lstStyle/>
          <a:p>
            <a:pPr defTabSz="457187">
              <a:defRPr/>
            </a:pPr>
            <a:r>
              <a:rPr lang="ja-JP" altLang="en-US" sz="1801" b="1" dirty="0">
                <a:solidFill>
                  <a:prstClr val="black"/>
                </a:solidFill>
                <a:latin typeface="Meiryo UI" panose="020B0604030504040204" pitchFamily="50" charset="-128"/>
                <a:ea typeface="Meiryo UI" panose="020B0604030504040204" pitchFamily="50" charset="-128"/>
              </a:rPr>
              <a:t>ご自身の「名前」・「メールアドレス」・</a:t>
            </a:r>
            <a:endParaRPr lang="en-US" altLang="ja-JP" sz="1801" b="1" dirty="0">
              <a:solidFill>
                <a:prstClr val="black"/>
              </a:solidFill>
              <a:latin typeface="Meiryo UI" panose="020B0604030504040204" pitchFamily="50" charset="-128"/>
              <a:ea typeface="Meiryo UI" panose="020B0604030504040204" pitchFamily="50" charset="-128"/>
            </a:endParaRPr>
          </a:p>
          <a:p>
            <a:pPr defTabSz="457187">
              <a:defRPr/>
            </a:pPr>
            <a:r>
              <a:rPr lang="ja-JP" altLang="en-US" sz="1801" b="1" dirty="0">
                <a:solidFill>
                  <a:prstClr val="black"/>
                </a:solidFill>
                <a:latin typeface="Meiryo UI" panose="020B0604030504040204" pitchFamily="50" charset="-128"/>
                <a:ea typeface="Meiryo UI" panose="020B0604030504040204" pitchFamily="50" charset="-128"/>
              </a:rPr>
              <a:t>「ご施設」を入力してください</a:t>
            </a:r>
          </a:p>
        </p:txBody>
      </p:sp>
      <p:sp>
        <p:nvSpPr>
          <p:cNvPr id="52" name="テキスト ボックス 51"/>
          <p:cNvSpPr txBox="1"/>
          <p:nvPr/>
        </p:nvSpPr>
        <p:spPr>
          <a:xfrm>
            <a:off x="503755" y="14828673"/>
            <a:ext cx="8347991" cy="10618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defTabSz="457187">
              <a:defRPr/>
            </a:pPr>
            <a:r>
              <a:rPr lang="ja-JP" altLang="en-US" sz="2100" b="1" dirty="0">
                <a:solidFill>
                  <a:prstClr val="black"/>
                </a:solidFill>
                <a:latin typeface="Meiryo UI" panose="020B0604030504040204" pitchFamily="50" charset="-128"/>
                <a:ea typeface="Meiryo UI" panose="020B0604030504040204" pitchFamily="50" charset="-128"/>
              </a:rPr>
              <a:t>お問い合わせ先：ＥＡファーマ株式会社　担当：上野</a:t>
            </a:r>
            <a:endParaRPr lang="en-US" altLang="ja-JP" sz="2100" b="1" dirty="0">
              <a:solidFill>
                <a:prstClr val="black"/>
              </a:solidFill>
              <a:latin typeface="Meiryo UI" panose="020B0604030504040204" pitchFamily="50" charset="-128"/>
              <a:ea typeface="Meiryo UI" panose="020B0604030504040204" pitchFamily="50" charset="-128"/>
            </a:endParaRPr>
          </a:p>
          <a:p>
            <a:pPr defTabSz="457187">
              <a:defRPr/>
            </a:pPr>
            <a:r>
              <a:rPr lang="ja-JP" altLang="en-US" sz="2100" b="1" dirty="0">
                <a:solidFill>
                  <a:prstClr val="black"/>
                </a:solidFill>
                <a:latin typeface="Meiryo UI" panose="020B0604030504040204" pitchFamily="50" charset="-128"/>
                <a:ea typeface="Meiryo UI" panose="020B0604030504040204" pitchFamily="50" charset="-128"/>
              </a:rPr>
              <a:t>                  　　電話（直通）：０８０－３２５８－１８１２　　</a:t>
            </a:r>
            <a:endParaRPr lang="en-US" altLang="ja-JP" sz="2100" b="1" dirty="0">
              <a:solidFill>
                <a:prstClr val="black"/>
              </a:solidFill>
              <a:latin typeface="Meiryo UI" panose="020B0604030504040204" pitchFamily="50" charset="-128"/>
              <a:ea typeface="Meiryo UI" panose="020B0604030504040204" pitchFamily="50" charset="-128"/>
            </a:endParaRPr>
          </a:p>
          <a:p>
            <a:pPr defTabSz="457187">
              <a:defRPr/>
            </a:pPr>
            <a:r>
              <a:rPr lang="ja-JP" altLang="en-US" sz="2100" b="1" dirty="0">
                <a:solidFill>
                  <a:prstClr val="black"/>
                </a:solidFill>
                <a:latin typeface="Meiryo UI" panose="020B0604030504040204" pitchFamily="50" charset="-128"/>
                <a:ea typeface="Meiryo UI" panose="020B0604030504040204" pitchFamily="50" charset="-128"/>
              </a:rPr>
              <a:t>　　　　　　　　　　　メールアドレス</a:t>
            </a:r>
            <a:r>
              <a:rPr lang="en-US" altLang="ja-JP" sz="2100" b="1" dirty="0">
                <a:solidFill>
                  <a:prstClr val="black"/>
                </a:solidFill>
                <a:latin typeface="Meiryo UI" panose="020B0604030504040204" pitchFamily="50" charset="-128"/>
                <a:ea typeface="Meiryo UI" panose="020B0604030504040204" pitchFamily="50" charset="-128"/>
              </a:rPr>
              <a:t>:noriyuki_ueno@eapharma.co.jp</a:t>
            </a:r>
          </a:p>
        </p:txBody>
      </p:sp>
      <p:sp>
        <p:nvSpPr>
          <p:cNvPr id="51" name="正方形/長方形 50"/>
          <p:cNvSpPr/>
          <p:nvPr/>
        </p:nvSpPr>
        <p:spPr>
          <a:xfrm>
            <a:off x="405536" y="1896807"/>
            <a:ext cx="11422029" cy="1169551"/>
          </a:xfrm>
          <a:prstGeom prst="rect">
            <a:avLst/>
          </a:prstGeom>
          <a:pattFill prst="pct40">
            <a:fgClr>
              <a:schemeClr val="accent2">
                <a:lumMod val="20000"/>
                <a:lumOff val="80000"/>
              </a:schemeClr>
            </a:fgClr>
            <a:bgClr>
              <a:schemeClr val="bg1"/>
            </a:bgClr>
          </a:pattFill>
          <a:ln>
            <a:solidFill>
              <a:schemeClr val="accent4">
                <a:lumMod val="20000"/>
                <a:lumOff val="80000"/>
              </a:schemeClr>
            </a:solidFill>
          </a:ln>
        </p:spPr>
        <p:txBody>
          <a:bodyPr wrap="square">
            <a:spAutoFit/>
          </a:bodyPr>
          <a:lstStyle/>
          <a:p>
            <a:pPr defTabSz="457187">
              <a:defRPr/>
            </a:pPr>
            <a:endParaRPr lang="en-US" altLang="ja-JP" sz="2100" b="1" dirty="0">
              <a:solidFill>
                <a:prstClr val="black"/>
              </a:solidFill>
              <a:latin typeface="Meiryo UI" panose="020B0604030504040204" pitchFamily="50" charset="-128"/>
              <a:ea typeface="Meiryo UI" panose="020B0604030504040204" pitchFamily="50" charset="-128"/>
            </a:endParaRPr>
          </a:p>
          <a:p>
            <a:pPr defTabSz="457187">
              <a:defRPr/>
            </a:pPr>
            <a:r>
              <a:rPr lang="ja-JP" altLang="en-US" sz="2100" b="1" dirty="0">
                <a:solidFill>
                  <a:prstClr val="black"/>
                </a:solidFill>
                <a:latin typeface="Meiryo UI" panose="020B0604030504040204" pitchFamily="50" charset="-128"/>
                <a:ea typeface="Meiryo UI" panose="020B0604030504040204" pitchFamily="50" charset="-128"/>
              </a:rPr>
              <a:t>　　　　　　　</a:t>
            </a:r>
            <a:r>
              <a:rPr lang="ja-JP" altLang="en-US" sz="2800" b="1" dirty="0">
                <a:solidFill>
                  <a:prstClr val="black"/>
                </a:solidFill>
                <a:latin typeface="Meiryo UI" panose="020B0604030504040204" pitchFamily="50" charset="-128"/>
                <a:ea typeface="Meiryo UI" panose="020B0604030504040204" pitchFamily="50" charset="-128"/>
              </a:rPr>
              <a:t>短縮</a:t>
            </a:r>
            <a:r>
              <a:rPr lang="en-US" altLang="ja-JP" sz="2800" b="1" dirty="0">
                <a:solidFill>
                  <a:prstClr val="black"/>
                </a:solidFill>
                <a:latin typeface="Meiryo UI" panose="020B0604030504040204" pitchFamily="50" charset="-128"/>
                <a:ea typeface="Meiryo UI" panose="020B0604030504040204" pitchFamily="50" charset="-128"/>
              </a:rPr>
              <a:t>URL </a:t>
            </a:r>
            <a:r>
              <a:rPr lang="ja-JP" altLang="en-US" sz="2800" b="1" dirty="0">
                <a:solidFill>
                  <a:prstClr val="black"/>
                </a:solidFill>
                <a:latin typeface="Meiryo UI" panose="020B0604030504040204" pitchFamily="50" charset="-128"/>
                <a:ea typeface="Meiryo UI" panose="020B0604030504040204" pitchFamily="50" charset="-128"/>
              </a:rPr>
              <a:t>➡ </a:t>
            </a:r>
            <a:r>
              <a:rPr lang="en-US" altLang="ja-JP" sz="2800" b="1" dirty="0">
                <a:solidFill>
                  <a:prstClr val="black"/>
                </a:solidFill>
                <a:latin typeface="Meiryo UI" panose="020B0604030504040204" pitchFamily="50" charset="-128"/>
                <a:ea typeface="Meiryo UI" panose="020B0604030504040204" pitchFamily="50" charset="-128"/>
              </a:rPr>
              <a:t>https://bit.ly/3wRO7CD</a:t>
            </a:r>
          </a:p>
          <a:p>
            <a:pPr defTabSz="457187">
              <a:defRPr/>
            </a:pPr>
            <a:endParaRPr lang="en-US" altLang="ja-JP" sz="2100" b="1" dirty="0">
              <a:solidFill>
                <a:prstClr val="black"/>
              </a:solidFill>
              <a:latin typeface="Meiryo UI" panose="020B0604030504040204" pitchFamily="50" charset="-128"/>
              <a:ea typeface="Meiryo UI" panose="020B0604030504040204" pitchFamily="50" charset="-128"/>
            </a:endParaRPr>
          </a:p>
        </p:txBody>
      </p:sp>
      <p:pic>
        <p:nvPicPr>
          <p:cNvPr id="8" name="図 7" descr="QR コード&#10;&#10;自動的に生成された説明">
            <a:extLst>
              <a:ext uri="{FF2B5EF4-FFF2-40B4-BE49-F238E27FC236}">
                <a16:creationId xmlns:a16="http://schemas.microsoft.com/office/drawing/2014/main" id="{64D39B3C-93B0-4089-9C0E-1BB42CF48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0449" y="1770340"/>
            <a:ext cx="1628775" cy="1628775"/>
          </a:xfrm>
          <a:prstGeom prst="rect">
            <a:avLst/>
          </a:prstGeom>
        </p:spPr>
      </p:pic>
    </p:spTree>
    <p:extLst>
      <p:ext uri="{BB962C8B-B14F-4D97-AF65-F5344CB8AC3E}">
        <p14:creationId xmlns:p14="http://schemas.microsoft.com/office/powerpoint/2010/main" val="40388207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681</Words>
  <Application>Microsoft Office PowerPoint</Application>
  <PresentationFormat>ユーザー設定</PresentationFormat>
  <Paragraphs>75</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Meiryo UI</vt:lpstr>
      <vt:lpstr>ＭＳ Ｐゴシック</vt:lpstr>
      <vt:lpstr>ＭＳ ゴシック</vt:lpstr>
      <vt:lpstr>メイリオ</vt:lpstr>
      <vt:lpstr>游ゴシック</vt:lpstr>
      <vt:lpstr>Arial</vt:lpstr>
      <vt:lpstr>Calibri</vt:lpstr>
      <vt:lpstr>Calibri Light</vt:lpstr>
      <vt:lpstr>Century</vt:lpstr>
      <vt:lpstr>OCRB</vt:lpstr>
      <vt:lpstr>Office テーマ</vt:lpstr>
      <vt:lpstr>PowerPoint プレゼンテーション</vt:lpstr>
      <vt:lpstr>PowerPoint プレゼンテーション</vt:lpstr>
    </vt:vector>
  </TitlesOfParts>
  <Company>Eisai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Noriyuki Ueno (上野 悟章) / ［中四］松山</dc:creator>
  <cp:lastModifiedBy>Noriyuki Ueno (上野 悟章) / ［西］四国</cp:lastModifiedBy>
  <cp:revision>67</cp:revision>
  <cp:lastPrinted>2021-08-25T00:10:14Z</cp:lastPrinted>
  <dcterms:created xsi:type="dcterms:W3CDTF">2021-08-24T07:33:42Z</dcterms:created>
  <dcterms:modified xsi:type="dcterms:W3CDTF">2022-10-03T00:05:37Z</dcterms:modified>
</cp:coreProperties>
</file>