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879" r:id="rId2"/>
    <p:sldMasterId id="2147484476" r:id="rId3"/>
  </p:sldMasterIdLst>
  <p:notesMasterIdLst>
    <p:notesMasterId r:id="rId15"/>
  </p:notesMasterIdLst>
  <p:sldIdLst>
    <p:sldId id="256" r:id="rId4"/>
    <p:sldId id="257" r:id="rId5"/>
    <p:sldId id="258" r:id="rId6"/>
    <p:sldId id="259" r:id="rId7"/>
    <p:sldId id="260" r:id="rId8"/>
    <p:sldId id="266" r:id="rId9"/>
    <p:sldId id="261" r:id="rId10"/>
    <p:sldId id="264" r:id="rId11"/>
    <p:sldId id="262" r:id="rId12"/>
    <p:sldId id="265" r:id="rId13"/>
    <p:sldId id="263"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D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723" autoAdjust="0"/>
  </p:normalViewPr>
  <p:slideViewPr>
    <p:cSldViewPr snapToGrid="0" showGuides="1">
      <p:cViewPr varScale="1">
        <p:scale>
          <a:sx n="79" d="100"/>
          <a:sy n="79" d="100"/>
        </p:scale>
        <p:origin x="120" y="288"/>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7D049-485B-49EF-83B1-5DAE92BCA454}" type="datetimeFigureOut">
              <a:rPr kumimoji="1" lang="ja-JP" altLang="en-US" smtClean="0"/>
              <a:t>2020/7/31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1A8B13-CF88-4270-9F22-564BFC5C5494}" type="slidenum">
              <a:rPr kumimoji="1" lang="ja-JP" altLang="en-US" smtClean="0"/>
              <a:t>‹#›</a:t>
            </a:fld>
            <a:endParaRPr kumimoji="1" lang="ja-JP" altLang="en-US"/>
          </a:p>
        </p:txBody>
      </p:sp>
    </p:spTree>
    <p:extLst>
      <p:ext uri="{BB962C8B-B14F-4D97-AF65-F5344CB8AC3E}">
        <p14:creationId xmlns:p14="http://schemas.microsoft.com/office/powerpoint/2010/main" val="971557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令和 </a:t>
            </a:r>
            <a:r>
              <a:rPr kumimoji="1" lang="en-US" altLang="ja-JP" dirty="0"/>
              <a:t>2 </a:t>
            </a:r>
            <a:r>
              <a:rPr kumimoji="1" lang="ja-JP" altLang="en-US" dirty="0"/>
              <a:t>年度オープンキャンパス、研究室紹介、スライドです。このスライドでは、わたしたちの教室、分子細胞生理学教室についてご紹介します。</a:t>
            </a:r>
          </a:p>
        </p:txBody>
      </p:sp>
      <p:sp>
        <p:nvSpPr>
          <p:cNvPr id="4" name="スライド番号プレースホルダー 3"/>
          <p:cNvSpPr>
            <a:spLocks noGrp="1"/>
          </p:cNvSpPr>
          <p:nvPr>
            <p:ph type="sldNum" sz="quarter" idx="5"/>
          </p:nvPr>
        </p:nvSpPr>
        <p:spPr/>
        <p:txBody>
          <a:bodyPr/>
          <a:lstStyle/>
          <a:p>
            <a:fld id="{931A8B13-CF88-4270-9F22-564BFC5C5494}" type="slidenum">
              <a:rPr kumimoji="1" lang="ja-JP" altLang="en-US" smtClean="0"/>
              <a:t>1</a:t>
            </a:fld>
            <a:endParaRPr kumimoji="1" lang="ja-JP" altLang="en-US"/>
          </a:p>
        </p:txBody>
      </p:sp>
    </p:spTree>
    <p:extLst>
      <p:ext uri="{BB962C8B-B14F-4D97-AF65-F5344CB8AC3E}">
        <p14:creationId xmlns:p14="http://schemas.microsoft.com/office/powerpoint/2010/main" val="12118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FFFF00"/>
                </a:solidFill>
                <a:latin typeface="メイリオ" panose="020B0604030504040204" pitchFamily="50" charset="-128"/>
                <a:ea typeface="メイリオ" panose="020B0604030504040204" pitchFamily="50" charset="-128"/>
              </a:rPr>
              <a:t>当教室は生理学教育のうちの</a:t>
            </a:r>
            <a:r>
              <a:rPr kumimoji="1" lang="ja-JP" altLang="en-US" sz="1200" dirty="0">
                <a:solidFill>
                  <a:srgbClr val="00B0F0"/>
                </a:solidFill>
                <a:latin typeface="メイリオ" panose="020B0604030504040204" pitchFamily="50" charset="-128"/>
                <a:ea typeface="メイリオ" panose="020B0604030504040204" pitchFamily="50" charset="-128"/>
              </a:rPr>
              <a:t>「神経生理学」</a:t>
            </a:r>
            <a:r>
              <a:rPr kumimoji="1" lang="ja-JP" altLang="en-US" sz="1200" dirty="0">
                <a:solidFill>
                  <a:srgbClr val="FFFF00"/>
                </a:solidFill>
                <a:latin typeface="メイリオ" panose="020B0604030504040204" pitchFamily="50" charset="-128"/>
                <a:ea typeface="メイリオ" panose="020B0604030504040204" pitchFamily="50" charset="-128"/>
              </a:rPr>
              <a:t>を</a:t>
            </a:r>
            <a:r>
              <a:rPr lang="ja-JP" altLang="en-US" sz="1200" dirty="0">
                <a:solidFill>
                  <a:srgbClr val="FFFF00"/>
                </a:solidFill>
                <a:latin typeface="メイリオ" panose="020B0604030504040204" pitchFamily="50" charset="-128"/>
                <a:ea typeface="メイリオ" panose="020B0604030504040204" pitchFamily="50" charset="-128"/>
              </a:rPr>
              <a:t>担当しており、生理学領域の中でも、脳や神経系の働きについて教育・研究しています。</a:t>
            </a:r>
            <a:endParaRPr lang="en-US" altLang="ja-JP" sz="1200" dirty="0">
              <a:solidFill>
                <a:srgbClr val="FFFF00"/>
              </a:solidFill>
              <a:latin typeface="メイリオ" panose="020B0604030504040204" pitchFamily="50" charset="-128"/>
              <a:ea typeface="メイリオ" panose="020B0604030504040204" pitchFamily="50" charset="-128"/>
            </a:endParaRPr>
          </a:p>
          <a:p>
            <a:endParaRPr kumimoji="1" lang="en-US" altLang="ja-JP" sz="1200" dirty="0">
              <a:solidFill>
                <a:srgbClr val="FFFF00"/>
              </a:solidFill>
              <a:latin typeface="メイリオ" panose="020B0604030504040204" pitchFamily="50" charset="-128"/>
              <a:ea typeface="メイリオ" panose="020B0604030504040204" pitchFamily="50" charset="-128"/>
            </a:endParaRPr>
          </a:p>
          <a:p>
            <a:r>
              <a:rPr kumimoji="1" lang="ja-JP" altLang="en-US" sz="1200" dirty="0">
                <a:solidFill>
                  <a:srgbClr val="FFFF00"/>
                </a:solidFill>
                <a:latin typeface="メイリオ" panose="020B0604030504040204" pitchFamily="50" charset="-128"/>
                <a:ea typeface="メイリオ" panose="020B0604030504040204" pitchFamily="50" charset="-128"/>
              </a:rPr>
              <a:t>当教室の特色は、脳神経系を理解しようとするうえで、</a:t>
            </a:r>
            <a:r>
              <a:rPr kumimoji="1" lang="ja-JP" altLang="en-US" sz="1200" dirty="0">
                <a:solidFill>
                  <a:schemeClr val="accent6">
                    <a:lumMod val="60000"/>
                    <a:lumOff val="40000"/>
                  </a:schemeClr>
                </a:solidFill>
                <a:latin typeface="メイリオ" panose="020B0604030504040204" pitchFamily="50" charset="-128"/>
                <a:ea typeface="メイリオ" panose="020B0604030504040204" pitchFamily="50" charset="-128"/>
              </a:rPr>
              <a:t>グリア細胞</a:t>
            </a:r>
            <a:r>
              <a:rPr kumimoji="1" lang="ja-JP" altLang="en-US" sz="1200" dirty="0">
                <a:solidFill>
                  <a:srgbClr val="FFFF00"/>
                </a:solidFill>
                <a:latin typeface="メイリオ" panose="020B0604030504040204" pitchFamily="50" charset="-128"/>
                <a:ea typeface="メイリオ" panose="020B0604030504040204" pitchFamily="50" charset="-128"/>
              </a:rPr>
              <a:t>に注目していることです。</a:t>
            </a:r>
            <a:endParaRPr kumimoji="1" lang="en-US" altLang="ja-JP" sz="1200" dirty="0">
              <a:solidFill>
                <a:srgbClr val="FFFF00"/>
              </a:solidFill>
              <a:latin typeface="メイリオ" panose="020B0604030504040204" pitchFamily="50" charset="-128"/>
              <a:ea typeface="メイリオ" panose="020B0604030504040204" pitchFamily="50" charset="-128"/>
            </a:endParaRPr>
          </a:p>
          <a:p>
            <a:endParaRPr lang="en-US" altLang="ja-JP" sz="1200" dirty="0">
              <a:solidFill>
                <a:srgbClr val="FFFF00"/>
              </a:solidFill>
              <a:latin typeface="メイリオ" panose="020B0604030504040204" pitchFamily="50" charset="-128"/>
              <a:ea typeface="メイリオ" panose="020B0604030504040204" pitchFamily="50" charset="-128"/>
            </a:endParaRPr>
          </a:p>
          <a:p>
            <a:r>
              <a:rPr lang="ja-JP" altLang="en-US" sz="1200" dirty="0">
                <a:solidFill>
                  <a:srgbClr val="FFFF00"/>
                </a:solidFill>
                <a:latin typeface="メイリオ" panose="020B0604030504040204" pitchFamily="50" charset="-128"/>
                <a:ea typeface="メイリオ" panose="020B0604030504040204" pitchFamily="50" charset="-128"/>
              </a:rPr>
              <a:t>脳や神経系の働きはいわば “情報処理” であると言えますが、その機能においては神経細胞 </a:t>
            </a:r>
            <a:r>
              <a:rPr lang="en-US" altLang="ja-JP" sz="1200" dirty="0">
                <a:solidFill>
                  <a:srgbClr val="FFFF00"/>
                </a:solidFill>
                <a:latin typeface="メイリオ" panose="020B0604030504040204" pitchFamily="50" charset="-128"/>
                <a:ea typeface="メイリオ" panose="020B0604030504040204" pitchFamily="50" charset="-128"/>
              </a:rPr>
              <a:t>(</a:t>
            </a:r>
            <a:r>
              <a:rPr lang="ja-JP" altLang="en-US" sz="1200" dirty="0">
                <a:solidFill>
                  <a:srgbClr val="FFFF00"/>
                </a:solidFill>
                <a:latin typeface="メイリオ" panose="020B0604030504040204" pitchFamily="50" charset="-128"/>
                <a:ea typeface="メイリオ" panose="020B0604030504040204" pitchFamily="50" charset="-128"/>
              </a:rPr>
              <a:t>ニューロン</a:t>
            </a:r>
            <a:r>
              <a:rPr lang="en-US" altLang="ja-JP" sz="1200" dirty="0">
                <a:solidFill>
                  <a:srgbClr val="FFFF00"/>
                </a:solidFill>
                <a:latin typeface="メイリオ" panose="020B0604030504040204" pitchFamily="50" charset="-128"/>
                <a:ea typeface="メイリオ" panose="020B0604030504040204" pitchFamily="50" charset="-128"/>
              </a:rPr>
              <a:t>)</a:t>
            </a:r>
            <a:r>
              <a:rPr lang="ja-JP" altLang="en-US" sz="1200" dirty="0">
                <a:solidFill>
                  <a:srgbClr val="FFFF00"/>
                </a:solidFill>
                <a:latin typeface="メイリオ" panose="020B0604030504040204" pitchFamily="50" charset="-128"/>
                <a:ea typeface="メイリオ" panose="020B0604030504040204" pitchFamily="50" charset="-128"/>
              </a:rPr>
              <a:t> が中心的な役割を果たしています</a:t>
            </a:r>
            <a:r>
              <a:rPr lang="en-US" altLang="ja-JP" sz="1200" dirty="0">
                <a:solidFill>
                  <a:srgbClr val="FFFF00"/>
                </a:solidFill>
                <a:latin typeface="メイリオ" panose="020B0604030504040204" pitchFamily="50" charset="-128"/>
                <a:ea typeface="メイリオ" panose="020B0604030504040204" pitchFamily="50" charset="-128"/>
              </a:rPr>
              <a:t>.</a:t>
            </a:r>
          </a:p>
          <a:p>
            <a:endParaRPr lang="en-US" altLang="ja-JP" sz="1200" dirty="0">
              <a:solidFill>
                <a:srgbClr val="FFFF00"/>
              </a:solidFill>
              <a:latin typeface="メイリオ" panose="020B0604030504040204" pitchFamily="50" charset="-128"/>
              <a:ea typeface="メイリオ" panose="020B0604030504040204" pitchFamily="50" charset="-128"/>
            </a:endParaRPr>
          </a:p>
          <a:p>
            <a:r>
              <a:rPr kumimoji="1" lang="ja-JP" altLang="en-US" sz="1200" dirty="0">
                <a:solidFill>
                  <a:srgbClr val="FFFF00"/>
                </a:solidFill>
                <a:latin typeface="メイリオ" panose="020B0604030504040204" pitchFamily="50" charset="-128"/>
                <a:ea typeface="メイリオ" panose="020B0604030504040204" pitchFamily="50" charset="-128"/>
              </a:rPr>
              <a:t>一方、グリア細胞は、ニューロンとともに脳神経系を構成する細胞ですが、</a:t>
            </a:r>
            <a:r>
              <a:rPr lang="ja-JP" altLang="en-US" sz="1200" dirty="0">
                <a:solidFill>
                  <a:srgbClr val="FFFF00"/>
                </a:solidFill>
                <a:latin typeface="メイリオ" panose="020B0604030504040204" pitchFamily="50" charset="-128"/>
                <a:ea typeface="メイリオ" panose="020B0604030504040204" pitchFamily="50" charset="-128"/>
              </a:rPr>
              <a:t>その数はニューロンの数十倍とも言われています。だから、脳においてニューロンに劣らず重要な機能を担っていると考えられるのですが、いまだにその機能の解明は十分に行われていません</a:t>
            </a:r>
            <a:r>
              <a:rPr lang="en-US" altLang="ja-JP" sz="1200" dirty="0">
                <a:solidFill>
                  <a:srgbClr val="FFFF00"/>
                </a:solidFill>
                <a:latin typeface="メイリオ" panose="020B0604030504040204" pitchFamily="50" charset="-128"/>
                <a:ea typeface="メイリオ" panose="020B0604030504040204" pitchFamily="50" charset="-128"/>
              </a:rPr>
              <a:t>.</a:t>
            </a:r>
          </a:p>
          <a:p>
            <a:endParaRPr kumimoji="1" lang="en-US" altLang="ja-JP" sz="1200" dirty="0">
              <a:solidFill>
                <a:srgbClr val="FFFF00"/>
              </a:solidFill>
              <a:latin typeface="メイリオ" panose="020B0604030504040204" pitchFamily="50" charset="-128"/>
              <a:ea typeface="メイリオ" panose="020B0604030504040204" pitchFamily="50" charset="-128"/>
            </a:endParaRPr>
          </a:p>
          <a:p>
            <a:r>
              <a:rPr kumimoji="1" lang="ja-JP" altLang="en-US" sz="1200" dirty="0">
                <a:solidFill>
                  <a:srgbClr val="FFFF00"/>
                </a:solidFill>
                <a:latin typeface="メイリオ" panose="020B0604030504040204" pitchFamily="50" charset="-128"/>
                <a:ea typeface="メイリオ" panose="020B0604030504040204" pitchFamily="50" charset="-128"/>
              </a:rPr>
              <a:t>グリア細胞は、ニューロンそのものとは働きは異なりますが、あたかも人形劇において人形を操る「黒子」のように、ニューロンの働きを背後から制御しているのではないかと考えています。</a:t>
            </a:r>
            <a:endParaRPr kumimoji="1" lang="en-US" altLang="ja-JP" sz="1200" dirty="0">
              <a:solidFill>
                <a:srgbClr val="FFFF00"/>
              </a:solidFill>
              <a:latin typeface="メイリオ" panose="020B0604030504040204" pitchFamily="50" charset="-128"/>
              <a:ea typeface="メイリオ" panose="020B0604030504040204" pitchFamily="50" charset="-128"/>
            </a:endParaRPr>
          </a:p>
          <a:p>
            <a:endParaRPr kumimoji="1" lang="en-US" altLang="ja-JP" sz="1200" dirty="0">
              <a:solidFill>
                <a:srgbClr val="FFFF00"/>
              </a:solidFill>
              <a:latin typeface="メイリオ" panose="020B0604030504040204" pitchFamily="50" charset="-128"/>
              <a:ea typeface="メイリオ" panose="020B0604030504040204" pitchFamily="50" charset="-128"/>
            </a:endParaRPr>
          </a:p>
          <a:p>
            <a:r>
              <a:rPr lang="ja-JP" altLang="en-US" sz="1200" dirty="0">
                <a:solidFill>
                  <a:srgbClr val="FFFF00"/>
                </a:solidFill>
                <a:latin typeface="メイリオ" panose="020B0604030504040204" pitchFamily="50" charset="-128"/>
                <a:ea typeface="メイリオ" panose="020B0604030504040204" pitchFamily="50" charset="-128"/>
              </a:rPr>
              <a:t>また、当教室では特に、グリア細胞の仲間のうちでも主に</a:t>
            </a:r>
            <a:r>
              <a:rPr lang="ja-JP" altLang="en-US" sz="1200" dirty="0">
                <a:solidFill>
                  <a:schemeClr val="accent6">
                    <a:lumMod val="60000"/>
                    <a:lumOff val="40000"/>
                  </a:schemeClr>
                </a:solidFill>
                <a:latin typeface="メイリオ" panose="020B0604030504040204" pitchFamily="50" charset="-128"/>
                <a:ea typeface="メイリオ" panose="020B0604030504040204" pitchFamily="50" charset="-128"/>
              </a:rPr>
              <a:t>「マイクログリア」</a:t>
            </a:r>
            <a:r>
              <a:rPr lang="ja-JP" altLang="en-US" sz="1200" dirty="0">
                <a:solidFill>
                  <a:srgbClr val="FFFF00"/>
                </a:solidFill>
                <a:latin typeface="メイリオ" panose="020B0604030504040204" pitchFamily="50" charset="-128"/>
                <a:ea typeface="メイリオ" panose="020B0604030504040204" pitchFamily="50" charset="-128"/>
              </a:rPr>
              <a:t>と呼ばれる細胞に注目したいろんな研究を展開しています</a:t>
            </a:r>
            <a:r>
              <a:rPr lang="en-US" altLang="ja-JP" sz="1200" dirty="0">
                <a:solidFill>
                  <a:srgbClr val="FFFF00"/>
                </a:solidFill>
                <a:latin typeface="メイリオ" panose="020B0604030504040204" pitchFamily="50" charset="-128"/>
                <a:ea typeface="メイリオ" panose="020B0604030504040204" pitchFamily="50" charset="-128"/>
              </a:rPr>
              <a:t>.</a:t>
            </a:r>
            <a:endParaRPr kumimoji="1" lang="en-US" altLang="ja-JP" sz="1200" dirty="0">
              <a:solidFill>
                <a:srgbClr val="FFFF00"/>
              </a:solidFill>
              <a:latin typeface="メイリオ" panose="020B0604030504040204" pitchFamily="50" charset="-128"/>
              <a:ea typeface="メイリオ" panose="020B060403050404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31A8B13-CF88-4270-9F22-564BFC5C5494}" type="slidenum">
              <a:rPr kumimoji="1" lang="ja-JP" altLang="en-US" smtClean="0"/>
              <a:t>2</a:t>
            </a:fld>
            <a:endParaRPr kumimoji="1" lang="ja-JP" altLang="en-US"/>
          </a:p>
        </p:txBody>
      </p:sp>
    </p:spTree>
    <p:extLst>
      <p:ext uri="{BB962C8B-B14F-4D97-AF65-F5344CB8AC3E}">
        <p14:creationId xmlns:p14="http://schemas.microsoft.com/office/powerpoint/2010/main" val="652268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現在進行中の研究をいくつか示します。</a:t>
            </a:r>
            <a:endParaRPr kumimoji="1" lang="en-US" altLang="ja-JP" dirty="0"/>
          </a:p>
          <a:p>
            <a:endParaRPr kumimoji="1" lang="en-US" altLang="ja-JP" dirty="0"/>
          </a:p>
          <a:p>
            <a:r>
              <a:rPr kumimoji="1" lang="ja-JP" altLang="en-US" dirty="0"/>
              <a:t>現在教室としてもっとも力を入れている研究は、マイクログリアによる「高次脳機能」の制御の可能性についてです。</a:t>
            </a:r>
            <a:endParaRPr kumimoji="1" lang="en-US" altLang="ja-JP" dirty="0"/>
          </a:p>
          <a:p>
            <a:endParaRPr kumimoji="1" lang="en-US" altLang="ja-JP" dirty="0"/>
          </a:p>
          <a:p>
            <a:r>
              <a:rPr kumimoji="1" lang="ja-JP" altLang="en-US" dirty="0"/>
              <a:t>具体的には、人間の社会性 － たとえば「異性にモテる」とか、「仲間意識」 ー などといった、社会を構成・維持するうえで機能している脳の機能に対して、従来は脳内に構成されているニューロンの回路が情報処理をすることで実現するのだ、と想定されています。</a:t>
            </a:r>
            <a:endParaRPr kumimoji="1" lang="en-US" altLang="ja-JP" dirty="0"/>
          </a:p>
          <a:p>
            <a:r>
              <a:rPr kumimoji="1" lang="ja-JP" altLang="en-US" dirty="0"/>
              <a:t>わたしたちはこのニューロンの働きがニューロンのみによって規定されているのではなく、マイクログリアの介助によっているのではないかと考え、その証明を試みています。</a:t>
            </a:r>
            <a:endParaRPr kumimoji="1" lang="en-US" altLang="ja-JP" dirty="0"/>
          </a:p>
          <a:p>
            <a:endParaRPr kumimoji="1" lang="en-US" altLang="ja-JP" dirty="0"/>
          </a:p>
          <a:p>
            <a:r>
              <a:rPr kumimoji="1" lang="ja-JP" altLang="en-US" dirty="0"/>
              <a:t>また、睡眠も人間にとって極めて重要な現象ですが、ここにもマイクログリアの関与があると考えています。覚醒、つまり朝目が覚めるとき、と入眠、すなわち眠りに入る時で、マイクログリアの大きさや活性が変化していることをすでに発見して論文報告しています。現在、どのようにマイクログリアの機能が変化することで睡眠を制御しているのか、検討を進めています。</a:t>
            </a:r>
            <a:endParaRPr kumimoji="1" lang="en-US" altLang="ja-JP" dirty="0"/>
          </a:p>
          <a:p>
            <a:endParaRPr kumimoji="1" lang="en-US" altLang="ja-JP" dirty="0"/>
          </a:p>
          <a:p>
            <a:r>
              <a:rPr kumimoji="1" lang="ja-JP" altLang="en-US" dirty="0"/>
              <a:t>同様に、概日リズムといって、われわれの体のなかでは昼と夜のリズムが刻まれていますが、それにしたがって脳が機能するうえでもマイクログリアによる制御が行われていると考え、証明を試みています。</a:t>
            </a:r>
            <a:endParaRPr kumimoji="1" lang="en-US" altLang="ja-JP" dirty="0"/>
          </a:p>
          <a:p>
            <a:endParaRPr kumimoji="1" lang="en-US" altLang="ja-JP" dirty="0"/>
          </a:p>
          <a:p>
            <a:endParaRPr kumimoji="1" lang="en-US" altLang="ja-JP" dirty="0"/>
          </a:p>
          <a:p>
            <a:r>
              <a:rPr kumimoji="1" lang="ja-JP" altLang="en-US" dirty="0"/>
              <a:t>また、グリア細胞ががんになるというグリオーマという脳腫瘍もあります。とくに悪性な膠芽腫という種類のグリオーマは </a:t>
            </a:r>
            <a:r>
              <a:rPr kumimoji="1" lang="en-US" altLang="ja-JP" dirty="0"/>
              <a:t>21 </a:t>
            </a:r>
            <a:r>
              <a:rPr kumimoji="1" lang="ja-JP" altLang="en-US" dirty="0"/>
              <a:t>世紀の現在も実質的に不治の病です。</a:t>
            </a:r>
            <a:endParaRPr kumimoji="1" lang="en-US" altLang="ja-JP" dirty="0"/>
          </a:p>
          <a:p>
            <a:r>
              <a:rPr kumimoji="1" lang="ja-JP" altLang="en-US" dirty="0"/>
              <a:t>がんが恐ろしいのは、無秩序に増え続けて健康な体を破壊してしまうこととともに、発生したもとの組織から転移して、病巣を全身に広げうることです。だから、この転移を防ぐことができれば、がん治療は大きく進歩すると考えられます。</a:t>
            </a:r>
            <a:endParaRPr kumimoji="1" lang="en-US" altLang="ja-JP" dirty="0"/>
          </a:p>
          <a:p>
            <a:r>
              <a:rPr kumimoji="1" lang="ja-JP" altLang="en-US" dirty="0"/>
              <a:t>グリオーマにおいても、また他のがんにおいても、この転移をなんとかして防ぐ方法はないか、研究を重ねています。</a:t>
            </a:r>
            <a:endParaRPr kumimoji="1" lang="en-US" altLang="ja-JP" dirty="0"/>
          </a:p>
          <a:p>
            <a:endParaRPr kumimoji="1" lang="en-US" altLang="ja-JP" dirty="0"/>
          </a:p>
          <a:p>
            <a:r>
              <a:rPr kumimoji="1" lang="ja-JP" altLang="en-US" dirty="0"/>
              <a:t>マイクログリアが特徴的なのは、脳に存在する細胞でありながら、唯一、その由来がニューロンやほかのグリア細胞と異なり、神経組織ではない、ことです。</a:t>
            </a:r>
            <a:endParaRPr kumimoji="1" lang="en-US" altLang="ja-JP" dirty="0"/>
          </a:p>
          <a:p>
            <a:r>
              <a:rPr kumimoji="1" lang="ja-JP" altLang="en-US" dirty="0"/>
              <a:t>マイクログリアは、むしろ免疫系の仲間に分類できる細胞であり、脳に病原体が侵入してきたときや、脳にけががあった時に脳を守ります。</a:t>
            </a:r>
            <a:endParaRPr kumimoji="1" lang="en-US" altLang="ja-JP" dirty="0"/>
          </a:p>
          <a:p>
            <a:r>
              <a:rPr kumimoji="1" lang="ja-JP" altLang="en-US" dirty="0"/>
              <a:t>その時に炎症と呼ばれる反応が伴います。炎症そのものは正常な体の反応なので、一概に悪いこととは言えませんが、それが過剰であった場合に、さまざまにトラブルを引き起こすことが知られています。</a:t>
            </a:r>
            <a:endParaRPr kumimoji="1" lang="en-US" altLang="ja-JP" dirty="0"/>
          </a:p>
          <a:p>
            <a:r>
              <a:rPr kumimoji="1" lang="ja-JP" altLang="en-US" dirty="0"/>
              <a:t>こうした過剰な炎症を適正にコントロールすることで、種々の疾患を防げるようにしたいと考えています。</a:t>
            </a:r>
          </a:p>
        </p:txBody>
      </p:sp>
      <p:sp>
        <p:nvSpPr>
          <p:cNvPr id="4" name="スライド番号プレースホルダー 3"/>
          <p:cNvSpPr>
            <a:spLocks noGrp="1"/>
          </p:cNvSpPr>
          <p:nvPr>
            <p:ph type="sldNum" sz="quarter" idx="5"/>
          </p:nvPr>
        </p:nvSpPr>
        <p:spPr/>
        <p:txBody>
          <a:bodyPr/>
          <a:lstStyle/>
          <a:p>
            <a:fld id="{931A8B13-CF88-4270-9F22-564BFC5C5494}" type="slidenum">
              <a:rPr kumimoji="1" lang="ja-JP" altLang="en-US" smtClean="0"/>
              <a:t>3</a:t>
            </a:fld>
            <a:endParaRPr kumimoji="1" lang="ja-JP" altLang="en-US"/>
          </a:p>
        </p:txBody>
      </p:sp>
    </p:spTree>
    <p:extLst>
      <p:ext uri="{BB962C8B-B14F-4D97-AF65-F5344CB8AC3E}">
        <p14:creationId xmlns:p14="http://schemas.microsoft.com/office/powerpoint/2010/main" val="145872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わたしたちの教室では、こうした研究に、学生も主役として参加しています。</a:t>
            </a:r>
            <a:endParaRPr kumimoji="1" lang="en-US" altLang="ja-JP" dirty="0"/>
          </a:p>
          <a:p>
            <a:r>
              <a:rPr kumimoji="1" lang="ja-JP" altLang="en-US" dirty="0"/>
              <a:t>ここには、当教室の一年の行事を大まかに挙げました。</a:t>
            </a:r>
            <a:endParaRPr kumimoji="1" lang="en-US" altLang="ja-JP" dirty="0"/>
          </a:p>
          <a:p>
            <a:endParaRPr kumimoji="1" lang="en-US" altLang="ja-JP" dirty="0"/>
          </a:p>
          <a:p>
            <a:r>
              <a:rPr kumimoji="1" lang="ja-JP" altLang="en-US" dirty="0"/>
              <a:t>医科学研究 </a:t>
            </a:r>
            <a:r>
              <a:rPr kumimoji="1" lang="en-US" altLang="ja-JP" dirty="0"/>
              <a:t>I </a:t>
            </a:r>
            <a:r>
              <a:rPr kumimoji="1" lang="ja-JP" altLang="en-US" dirty="0"/>
              <a:t>は </a:t>
            </a:r>
            <a:r>
              <a:rPr kumimoji="1" lang="en-US" altLang="ja-JP" dirty="0"/>
              <a:t>1 </a:t>
            </a:r>
            <a:r>
              <a:rPr kumimoji="1" lang="ja-JP" altLang="en-US" dirty="0"/>
              <a:t>年生全員に必須の科目で、みんなどこかの研究室に配属される必要があります。</a:t>
            </a:r>
            <a:endParaRPr kumimoji="1" lang="en-US" altLang="ja-JP" dirty="0"/>
          </a:p>
          <a:p>
            <a:r>
              <a:rPr kumimoji="1" lang="ja-JP" altLang="en-US" dirty="0"/>
              <a:t>当教室ではできるだけ早くから実験に参加して実験技術を学んでもらって、なるべく早く自分自身の研究テーマを見つけて研究活動を行ってもらうように支援します。</a:t>
            </a:r>
            <a:endParaRPr kumimoji="1" lang="en-US" altLang="ja-JP" dirty="0"/>
          </a:p>
          <a:p>
            <a:endParaRPr kumimoji="1" lang="en-US" altLang="ja-JP" dirty="0"/>
          </a:p>
          <a:p>
            <a:r>
              <a:rPr kumimoji="1" lang="ja-JP" altLang="en-US" dirty="0"/>
              <a:t>例年は九月に医科学研究発表会が開催され、研究の成果を発表します。初めて人前で発表するので、緊張するしうまくできないこともありますが、トレーニングの一環にもなりますので、ぜひ挑戦してみてほしいです。打ち上げは重信川の河川敷でやっているいもたきにいきますよ！</a:t>
            </a:r>
            <a:endParaRPr kumimoji="1" lang="en-US" altLang="ja-JP" dirty="0"/>
          </a:p>
          <a:p>
            <a:endParaRPr kumimoji="1" lang="en-US" altLang="ja-JP" dirty="0"/>
          </a:p>
          <a:p>
            <a:r>
              <a:rPr kumimoji="1" lang="ja-JP" altLang="en-US" dirty="0"/>
              <a:t>学内の発表のみならず、成果が出れば、いろんな学会にも行きますし、論文発表します。学生だから遠慮しろ、なんていうことはありません。教員や先輩、同級生たちを協力して、世界中の人が見てくれるような成果を出して発表したいと思っています。</a:t>
            </a:r>
            <a:endParaRPr kumimoji="1" lang="en-US" altLang="ja-JP" dirty="0"/>
          </a:p>
          <a:p>
            <a:endParaRPr kumimoji="1" lang="en-US" altLang="ja-JP" dirty="0"/>
          </a:p>
          <a:p>
            <a:r>
              <a:rPr kumimoji="1" lang="ja-JP" altLang="en-US" dirty="0"/>
              <a:t>とはいっても、青い顔して研究ばっかりしているわけではありません。教室員は全員面白い人ばっかりで、いろんなパーティーや行事もやっています。</a:t>
            </a:r>
            <a:endParaRPr kumimoji="1" lang="en-US" altLang="ja-JP" dirty="0"/>
          </a:p>
          <a:p>
            <a:endParaRPr kumimoji="1" lang="en-US" altLang="ja-JP" dirty="0"/>
          </a:p>
          <a:p>
            <a:r>
              <a:rPr kumimoji="1" lang="en-US" altLang="ja-JP" dirty="0"/>
              <a:t>1 </a:t>
            </a:r>
            <a:r>
              <a:rPr kumimoji="1" lang="ja-JP" altLang="en-US" dirty="0"/>
              <a:t>年生は </a:t>
            </a:r>
            <a:r>
              <a:rPr kumimoji="1" lang="en-US" altLang="ja-JP" dirty="0"/>
              <a:t>1 </a:t>
            </a:r>
            <a:r>
              <a:rPr kumimoji="1" lang="ja-JP" altLang="en-US" dirty="0"/>
              <a:t>月に医科学研究 </a:t>
            </a:r>
            <a:r>
              <a:rPr kumimoji="1" lang="en-US" altLang="ja-JP" dirty="0"/>
              <a:t>I </a:t>
            </a:r>
            <a:r>
              <a:rPr kumimoji="1" lang="ja-JP" altLang="en-US" dirty="0"/>
              <a:t>レポートを提出しなければなりません。レポートは審査員の先生方によって審査されて、ちゃんとやっていないと落ちることもあります。</a:t>
            </a:r>
            <a:endParaRPr kumimoji="1" lang="en-US" altLang="ja-JP" dirty="0"/>
          </a:p>
          <a:p>
            <a:r>
              <a:rPr kumimoji="1" lang="ja-JP" altLang="en-US" dirty="0"/>
              <a:t>これは必須科目なので、落としていると臨床実習に進むことができませんので注意が必要です。</a:t>
            </a:r>
            <a:endParaRPr kumimoji="1" lang="en-US" altLang="ja-JP" dirty="0"/>
          </a:p>
          <a:p>
            <a:endParaRPr kumimoji="1" lang="en-US" altLang="ja-JP" dirty="0"/>
          </a:p>
          <a:p>
            <a:r>
              <a:rPr kumimoji="1" lang="en-US" altLang="ja-JP" dirty="0"/>
              <a:t>3 </a:t>
            </a:r>
            <a:r>
              <a:rPr kumimoji="1" lang="ja-JP" altLang="en-US" dirty="0"/>
              <a:t>月には文科省が主催する「サイエンスインカレ」というコンテストのような行事にも参加します。</a:t>
            </a:r>
            <a:endParaRPr kumimoji="1" lang="en-US" altLang="ja-JP" dirty="0"/>
          </a:p>
          <a:p>
            <a:r>
              <a:rPr kumimoji="1" lang="ja-JP" altLang="en-US" dirty="0"/>
              <a:t>これは文科省がやっているものなので、賞を取れると、メダルのほかに、海外研修といったすごい副賞もあり得ます。</a:t>
            </a:r>
            <a:r>
              <a:rPr kumimoji="1" lang="en-US" altLang="ja-JP" dirty="0"/>
              <a:t>2018 </a:t>
            </a:r>
            <a:r>
              <a:rPr kumimoji="1" lang="ja-JP" altLang="en-US" dirty="0"/>
              <a:t>年に受賞した先輩は、イタリア・ベルギーの研究室見学研修旅行に行きました。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31A8B13-CF88-4270-9F22-564BFC5C5494}" type="slidenum">
              <a:rPr kumimoji="1" lang="ja-JP" altLang="en-US" smtClean="0"/>
              <a:t>4</a:t>
            </a:fld>
            <a:endParaRPr kumimoji="1" lang="ja-JP" altLang="en-US"/>
          </a:p>
        </p:txBody>
      </p:sp>
    </p:spTree>
    <p:extLst>
      <p:ext uri="{BB962C8B-B14F-4D97-AF65-F5344CB8AC3E}">
        <p14:creationId xmlns:p14="http://schemas.microsoft.com/office/powerpoint/2010/main" val="301005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では、これまでに当教室のメンバーが受けた表彰などの活動の様子や、いろんな行事の様子をお見せします。</a:t>
            </a:r>
            <a:endParaRPr kumimoji="1" lang="en-US" altLang="ja-JP" dirty="0"/>
          </a:p>
          <a:p>
            <a:r>
              <a:rPr kumimoji="1" lang="ja-JP" altLang="en-US" dirty="0"/>
              <a:t>わたしたちが研究活動とともに、研究室生活を楽しんでいる様子がお伝え出来たら幸いです。</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31A8B13-CF88-4270-9F22-564BFC5C5494}" type="slidenum">
              <a:rPr kumimoji="1" lang="ja-JP" altLang="en-US" smtClean="0"/>
              <a:t>5</a:t>
            </a:fld>
            <a:endParaRPr kumimoji="1" lang="ja-JP" altLang="en-US"/>
          </a:p>
        </p:txBody>
      </p:sp>
    </p:spTree>
    <p:extLst>
      <p:ext uri="{BB962C8B-B14F-4D97-AF65-F5344CB8AC3E}">
        <p14:creationId xmlns:p14="http://schemas.microsoft.com/office/powerpoint/2010/main" val="398265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31A8B13-CF88-4270-9F22-564BFC5C5494}" type="slidenum">
              <a:rPr kumimoji="1" lang="ja-JP" altLang="en-US" smtClean="0"/>
              <a:t>6</a:t>
            </a:fld>
            <a:endParaRPr kumimoji="1" lang="ja-JP" altLang="en-US"/>
          </a:p>
        </p:txBody>
      </p:sp>
    </p:spTree>
    <p:extLst>
      <p:ext uri="{BB962C8B-B14F-4D97-AF65-F5344CB8AC3E}">
        <p14:creationId xmlns:p14="http://schemas.microsoft.com/office/powerpoint/2010/main" val="279310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31A8B13-CF88-4270-9F22-564BFC5C5494}" type="slidenum">
              <a:rPr kumimoji="1" lang="ja-JP" altLang="en-US" smtClean="0"/>
              <a:t>10</a:t>
            </a:fld>
            <a:endParaRPr kumimoji="1" lang="ja-JP" altLang="en-US"/>
          </a:p>
        </p:txBody>
      </p:sp>
    </p:spTree>
    <p:extLst>
      <p:ext uri="{BB962C8B-B14F-4D97-AF65-F5344CB8AC3E}">
        <p14:creationId xmlns:p14="http://schemas.microsoft.com/office/powerpoint/2010/main" val="247840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最後に、愛媛大学医学部への進学を検討されている皆さんにお伝えしたいメッセージです。</a:t>
            </a:r>
            <a:endParaRPr kumimoji="1" lang="en-US" altLang="ja-JP" dirty="0"/>
          </a:p>
          <a:p>
            <a:endParaRPr kumimoji="1" lang="en-US" altLang="ja-JP" dirty="0"/>
          </a:p>
          <a:p>
            <a:r>
              <a:rPr kumimoji="1" lang="ja-JP" altLang="en-US" dirty="0"/>
              <a:t>ご存知の通り、医学はまだまだ発展途上であって万能ではありません。治せない病気がたくさんあります。だから、研究が必要です。</a:t>
            </a:r>
            <a:endParaRPr kumimoji="1" lang="en-US" altLang="ja-JP" dirty="0"/>
          </a:p>
          <a:p>
            <a:endParaRPr kumimoji="1" lang="en-US" altLang="ja-JP" dirty="0"/>
          </a:p>
          <a:p>
            <a:r>
              <a:rPr kumimoji="1" lang="ja-JP" altLang="en-US" dirty="0"/>
              <a:t>医学部には、医師を養成するということとともに、こうした研究を進めていくという使命があります。</a:t>
            </a:r>
            <a:endParaRPr kumimoji="1" lang="en-US" altLang="ja-JP" dirty="0"/>
          </a:p>
          <a:p>
            <a:endParaRPr kumimoji="1" lang="en-US" altLang="ja-JP" dirty="0"/>
          </a:p>
          <a:p>
            <a:r>
              <a:rPr kumimoji="1" lang="ja-JP" altLang="en-US" dirty="0"/>
              <a:t>わたしたちの教室では、こうした研究を滞らせることなく、進めていきたいと強く望んでおり、この活動を一緒にやってくれる仲間をいつも求めています。</a:t>
            </a:r>
            <a:endParaRPr kumimoji="1" lang="en-US" altLang="ja-JP" dirty="0"/>
          </a:p>
          <a:p>
            <a:endParaRPr kumimoji="1" lang="en-US" altLang="ja-JP" dirty="0"/>
          </a:p>
          <a:p>
            <a:r>
              <a:rPr kumimoji="1" lang="ja-JP" altLang="en-US" dirty="0"/>
              <a:t>わたしたちの研究に興味を持っていただけたら幸いです。もし話してみたいと思われたら、いつでもご連絡ください。</a:t>
            </a:r>
            <a:endParaRPr kumimoji="1" lang="en-US" altLang="ja-JP" dirty="0"/>
          </a:p>
          <a:p>
            <a:endParaRPr kumimoji="1" lang="en-US" altLang="ja-JP" dirty="0"/>
          </a:p>
          <a:p>
            <a:r>
              <a:rPr kumimoji="1" lang="ja-JP" altLang="en-US" dirty="0"/>
              <a:t>では、重信キャンパスで、お待ちしています。</a:t>
            </a:r>
          </a:p>
        </p:txBody>
      </p:sp>
      <p:sp>
        <p:nvSpPr>
          <p:cNvPr id="4" name="スライド番号プレースホルダー 3"/>
          <p:cNvSpPr>
            <a:spLocks noGrp="1"/>
          </p:cNvSpPr>
          <p:nvPr>
            <p:ph type="sldNum" sz="quarter" idx="5"/>
          </p:nvPr>
        </p:nvSpPr>
        <p:spPr/>
        <p:txBody>
          <a:bodyPr/>
          <a:lstStyle/>
          <a:p>
            <a:fld id="{931A8B13-CF88-4270-9F22-564BFC5C5494}" type="slidenum">
              <a:rPr kumimoji="1" lang="ja-JP" altLang="en-US" smtClean="0"/>
              <a:t>11</a:t>
            </a:fld>
            <a:endParaRPr kumimoji="1" lang="ja-JP" altLang="en-US"/>
          </a:p>
        </p:txBody>
      </p:sp>
    </p:spTree>
    <p:extLst>
      <p:ext uri="{BB962C8B-B14F-4D97-AF65-F5344CB8AC3E}">
        <p14:creationId xmlns:p14="http://schemas.microsoft.com/office/powerpoint/2010/main" val="1984037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39083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77368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363891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506818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128274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87953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736123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707630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935695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3843091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980616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3691280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540459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643496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107760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71288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19245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415336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64669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5944870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348466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423101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268425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3494647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53296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4053935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85690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508618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05198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4189288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348006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43575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687596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47667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13993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4190197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44043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82D7F37-1263-44CF-95B9-E9762F83CC6D}" type="datetimeFigureOut">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171328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FD1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3592997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FD1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2294408825"/>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FD1CD"/>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82D7F37-1263-44CF-95B9-E9762F83CC6D}" type="datetimeFigureOut">
              <a:rPr kumimoji="1" lang="ja-JP" altLang="en-US" smtClean="0"/>
              <a:t>2020/7/31</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8C289E1-3E36-4F04-9100-3ECF108D634F}" type="slidenum">
              <a:rPr kumimoji="1" lang="ja-JP" altLang="en-US" smtClean="0"/>
              <a:t>‹#›</a:t>
            </a:fld>
            <a:endParaRPr kumimoji="1" lang="ja-JP" altLang="en-US"/>
          </a:p>
        </p:txBody>
      </p:sp>
    </p:spTree>
    <p:extLst>
      <p:ext uri="{BB962C8B-B14F-4D97-AF65-F5344CB8AC3E}">
        <p14:creationId xmlns:p14="http://schemas.microsoft.com/office/powerpoint/2010/main" val="3166214366"/>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image" Target="../media/image1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3.xml"/><Relationship Id="rId7" Type="http://schemas.openxmlformats.org/officeDocument/2006/relationships/image" Target="../media/image13.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0520" y="116686"/>
            <a:ext cx="11717935" cy="954107"/>
          </a:xfrm>
          <a:prstGeom prst="rect">
            <a:avLst/>
          </a:prstGeom>
          <a:noFill/>
        </p:spPr>
        <p:txBody>
          <a:bodyPr wrap="square" rtlCol="0">
            <a:spAutoFit/>
          </a:bodyPr>
          <a:lstStyle/>
          <a:p>
            <a:pPr algn="ctr"/>
            <a:r>
              <a:rPr kumimoji="1" lang="ja-JP" altLang="en-US" sz="2800" b="1" dirty="0">
                <a:solidFill>
                  <a:schemeClr val="bg1"/>
                </a:solidFill>
                <a:latin typeface="メイリオ" panose="020B0604030504040204" pitchFamily="50" charset="-128"/>
                <a:ea typeface="メイリオ" panose="020B0604030504040204" pitchFamily="50" charset="-128"/>
              </a:rPr>
              <a:t>令和 </a:t>
            </a:r>
            <a:r>
              <a:rPr kumimoji="1" lang="en-US" altLang="ja-JP" sz="2800" b="1" dirty="0">
                <a:solidFill>
                  <a:schemeClr val="bg1"/>
                </a:solidFill>
                <a:latin typeface="メイリオ" panose="020B0604030504040204" pitchFamily="50" charset="-128"/>
                <a:ea typeface="メイリオ" panose="020B0604030504040204" pitchFamily="50" charset="-128"/>
              </a:rPr>
              <a:t>2 </a:t>
            </a:r>
            <a:r>
              <a:rPr kumimoji="1" lang="ja-JP" altLang="en-US" sz="2800" b="1" dirty="0">
                <a:solidFill>
                  <a:schemeClr val="bg1"/>
                </a:solidFill>
                <a:latin typeface="メイリオ" panose="020B0604030504040204" pitchFamily="50" charset="-128"/>
                <a:ea typeface="メイリオ" panose="020B0604030504040204" pitchFamily="50" charset="-128"/>
              </a:rPr>
              <a:t>年度 愛媛大</a:t>
            </a:r>
            <a:r>
              <a:rPr lang="ja-JP" altLang="en-US" sz="2800" b="1" dirty="0">
                <a:solidFill>
                  <a:schemeClr val="bg1"/>
                </a:solidFill>
                <a:latin typeface="メイリオ" panose="020B0604030504040204" pitchFamily="50" charset="-128"/>
                <a:ea typeface="メイリオ" panose="020B0604030504040204" pitchFamily="50" charset="-128"/>
              </a:rPr>
              <a:t>学大学院 医学系研究科 </a:t>
            </a:r>
            <a:endParaRPr lang="en-US" altLang="ja-JP" sz="2800" b="1" dirty="0">
              <a:solidFill>
                <a:schemeClr val="bg1"/>
              </a:solidFill>
              <a:latin typeface="メイリオ" panose="020B0604030504040204" pitchFamily="50" charset="-128"/>
              <a:ea typeface="メイリオ" panose="020B0604030504040204" pitchFamily="50" charset="-128"/>
            </a:endParaRPr>
          </a:p>
          <a:p>
            <a:pPr algn="ctr"/>
            <a:r>
              <a:rPr lang="ja-JP" altLang="en-US" sz="2800" b="1" dirty="0">
                <a:solidFill>
                  <a:schemeClr val="bg1"/>
                </a:solidFill>
                <a:latin typeface="メイリオ" panose="020B0604030504040204" pitchFamily="50" charset="-128"/>
                <a:ea typeface="メイリオ" panose="020B0604030504040204" pitchFamily="50" charset="-128"/>
              </a:rPr>
              <a:t>分子細胞生理学教室 紹介</a:t>
            </a:r>
            <a:endParaRPr kumimoji="1" lang="en-US" altLang="ja-JP" sz="2800" b="1" dirty="0">
              <a:solidFill>
                <a:schemeClr val="bg1"/>
              </a:solidFill>
              <a:latin typeface="メイリオ" panose="020B0604030504040204" pitchFamily="50" charset="-128"/>
              <a:ea typeface="メイリオ" panose="020B0604030504040204" pitchFamily="50" charset="-128"/>
            </a:endParaRPr>
          </a:p>
        </p:txBody>
      </p:sp>
      <p:cxnSp>
        <p:nvCxnSpPr>
          <p:cNvPr id="11" name="直線矢印コネクタ 10"/>
          <p:cNvCxnSpPr/>
          <p:nvPr/>
        </p:nvCxnSpPr>
        <p:spPr>
          <a:xfrm>
            <a:off x="11175023" y="485335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録音し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552" y="593739"/>
            <a:ext cx="812800" cy="812800"/>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4976" y="1022025"/>
            <a:ext cx="7159186" cy="5369390"/>
          </a:xfrm>
          <a:prstGeom prst="rect">
            <a:avLst/>
          </a:prstGeom>
        </p:spPr>
      </p:pic>
      <p:sp>
        <p:nvSpPr>
          <p:cNvPr id="2" name="正方形/長方形 1"/>
          <p:cNvSpPr/>
          <p:nvPr/>
        </p:nvSpPr>
        <p:spPr>
          <a:xfrm>
            <a:off x="2715353" y="6415799"/>
            <a:ext cx="6678431" cy="369332"/>
          </a:xfrm>
          <a:prstGeom prst="rect">
            <a:avLst/>
          </a:prstGeom>
        </p:spPr>
        <p:txBody>
          <a:bodyPr wrap="none">
            <a:spAutoFit/>
          </a:bodyPr>
          <a:lstStyle/>
          <a:p>
            <a:r>
              <a:rPr lang="en-US" altLang="ja-JP" dirty="0" smtClean="0">
                <a:solidFill>
                  <a:schemeClr val="bg1"/>
                </a:solidFill>
                <a:latin typeface="メイリオ" panose="020B0604030504040204" pitchFamily="50" charset="-128"/>
              </a:rPr>
              <a:t>2019 </a:t>
            </a:r>
            <a:r>
              <a:rPr lang="ja-JP" altLang="en-US" dirty="0" smtClean="0">
                <a:solidFill>
                  <a:schemeClr val="bg1"/>
                </a:solidFill>
                <a:latin typeface="メイリオ" panose="020B0604030504040204" pitchFamily="50" charset="-128"/>
              </a:rPr>
              <a:t>年度 </a:t>
            </a:r>
            <a:r>
              <a:rPr lang="en-US" altLang="ja-JP" dirty="0" smtClean="0">
                <a:solidFill>
                  <a:schemeClr val="bg1"/>
                </a:solidFill>
                <a:latin typeface="メイリオ" panose="020B0604030504040204" pitchFamily="50" charset="-128"/>
              </a:rPr>
              <a:t>6 </a:t>
            </a:r>
            <a:r>
              <a:rPr lang="ja-JP" altLang="en-US" dirty="0" smtClean="0">
                <a:solidFill>
                  <a:schemeClr val="bg1"/>
                </a:solidFill>
                <a:latin typeface="メイリオ" panose="020B0604030504040204" pitchFamily="50" charset="-128"/>
              </a:rPr>
              <a:t>年生 国家試験合格祝賀会　撮影：田中 潤也 教授</a:t>
            </a:r>
            <a:endParaRPr lang="ja-JP" altLang="en-US" dirty="0"/>
          </a:p>
        </p:txBody>
      </p:sp>
    </p:spTree>
    <p:extLst>
      <p:ext uri="{BB962C8B-B14F-4D97-AF65-F5344CB8AC3E}">
        <p14:creationId xmlns:p14="http://schemas.microsoft.com/office/powerpoint/2010/main" val="3536958827"/>
      </p:ext>
    </p:extLst>
  </p:cSld>
  <p:clrMapOvr>
    <a:masterClrMapping/>
  </p:clrMapOvr>
  <mc:AlternateContent xmlns:mc="http://schemas.openxmlformats.org/markup-compatibility/2006" xmlns:p14="http://schemas.microsoft.com/office/powerpoint/2010/main">
    <mc:Choice Requires="p14">
      <p:transition spd="slow" p14:dur="2000" advClick="0" advTm="10010"/>
    </mc:Choice>
    <mc:Fallback xmlns="">
      <p:transition spd="slow" advClick="0" advTm="1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9200336" y="94716"/>
            <a:ext cx="1338828"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おおそうじ</a:t>
            </a:r>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27190" t="12361" r="3775" b="22089"/>
          <a:stretch/>
        </p:blipFill>
        <p:spPr>
          <a:xfrm>
            <a:off x="3953642" y="138614"/>
            <a:ext cx="4696809" cy="3343228"/>
          </a:xfrm>
          <a:prstGeom prst="rect">
            <a:avLst/>
          </a:prstGeom>
        </p:spPr>
      </p:pic>
      <p:sp>
        <p:nvSpPr>
          <p:cNvPr id="16" name="テキスト ボックス 15"/>
          <p:cNvSpPr txBox="1"/>
          <p:nvPr/>
        </p:nvSpPr>
        <p:spPr>
          <a:xfrm>
            <a:off x="591193" y="893846"/>
            <a:ext cx="2646878" cy="461665"/>
          </a:xfrm>
          <a:prstGeom prst="rect">
            <a:avLst/>
          </a:prstGeom>
          <a:noFill/>
        </p:spPr>
        <p:txBody>
          <a:bodyPr wrap="none" rtlCol="0">
            <a:spAutoFit/>
          </a:bodyPr>
          <a:lstStyle/>
          <a:p>
            <a:r>
              <a:rPr lang="ja-JP" altLang="en-US" sz="2400" dirty="0">
                <a:solidFill>
                  <a:schemeClr val="bg1"/>
                </a:solidFill>
                <a:latin typeface="メイリオ" panose="020B0604030504040204" pitchFamily="50" charset="-128"/>
                <a:ea typeface="メイリオ" panose="020B0604030504040204" pitchFamily="50" charset="-128"/>
              </a:rPr>
              <a:t>医科学研究発表会</a:t>
            </a:r>
            <a:endParaRPr kumimoji="1" lang="ja-JP" altLang="en-US" sz="2400" dirty="0">
              <a:solidFill>
                <a:schemeClr val="bg1"/>
              </a:solidFill>
              <a:latin typeface="メイリオ" panose="020B0604030504040204" pitchFamily="50" charset="-128"/>
              <a:ea typeface="メイリオ" panose="020B0604030504040204" pitchFamily="50" charset="-128"/>
            </a:endParaRPr>
          </a:p>
        </p:txBody>
      </p:sp>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4301" t="23462" r="30536" b="28184"/>
          <a:stretch/>
        </p:blipFill>
        <p:spPr>
          <a:xfrm>
            <a:off x="312027" y="2084618"/>
            <a:ext cx="2717540" cy="2688763"/>
          </a:xfrm>
          <a:prstGeom prst="rect">
            <a:avLst/>
          </a:prstGeom>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7698" b="6809"/>
          <a:stretch/>
        </p:blipFill>
        <p:spPr>
          <a:xfrm>
            <a:off x="5231881" y="4467229"/>
            <a:ext cx="2213264" cy="2227812"/>
          </a:xfrm>
          <a:prstGeom prst="rect">
            <a:avLst/>
          </a:prstGeom>
        </p:spPr>
      </p:pic>
      <p:pic>
        <p:nvPicPr>
          <p:cNvPr id="3" name="図 2"/>
          <p:cNvPicPr>
            <a:picLocks noChangeAspect="1"/>
          </p:cNvPicPr>
          <p:nvPr/>
        </p:nvPicPr>
        <p:blipFill rotWithShape="1">
          <a:blip r:embed="rId6" cstate="print">
            <a:extLst>
              <a:ext uri="{28A0092B-C50C-407E-A947-70E740481C1C}">
                <a14:useLocalDpi xmlns:a14="http://schemas.microsoft.com/office/drawing/2010/main" val="0"/>
              </a:ext>
            </a:extLst>
          </a:blip>
          <a:srcRect l="57393" t="24788"/>
          <a:stretch/>
        </p:blipFill>
        <p:spPr>
          <a:xfrm>
            <a:off x="3040563" y="4097876"/>
            <a:ext cx="1961712" cy="2597165"/>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9435067" y="776485"/>
            <a:ext cx="2689473" cy="2017105"/>
          </a:xfrm>
          <a:prstGeom prst="rect">
            <a:avLst/>
          </a:prstGeom>
        </p:spPr>
      </p:pic>
      <p:sp>
        <p:nvSpPr>
          <p:cNvPr id="11" name="テキスト ボックス 10"/>
          <p:cNvSpPr txBox="1"/>
          <p:nvPr/>
        </p:nvSpPr>
        <p:spPr>
          <a:xfrm>
            <a:off x="8650451" y="3198160"/>
            <a:ext cx="3631871" cy="945717"/>
          </a:xfrm>
          <a:prstGeom prst="rect">
            <a:avLst/>
          </a:prstGeom>
          <a:noFill/>
        </p:spPr>
        <p:txBody>
          <a:bodyPr wrap="square" rtlCol="0">
            <a:spAutoFit/>
          </a:bodyPr>
          <a:lstStyle/>
          <a:p>
            <a:pPr algn="ctr"/>
            <a:r>
              <a:rPr lang="ja-JP" altLang="en-US" dirty="0"/>
              <a:t>ハロウィーンパーティー</a:t>
            </a:r>
            <a:r>
              <a:rPr kumimoji="1" lang="ja-JP" altLang="en-US" dirty="0"/>
              <a:t>や</a:t>
            </a:r>
            <a:endParaRPr kumimoji="1" lang="en-US" altLang="ja-JP" dirty="0"/>
          </a:p>
          <a:p>
            <a:pPr algn="ctr"/>
            <a:r>
              <a:rPr kumimoji="1" lang="ja-JP" altLang="en-US" dirty="0"/>
              <a:t>年末の大掃除など、</a:t>
            </a:r>
            <a:endParaRPr kumimoji="1" lang="en-US" altLang="ja-JP" dirty="0"/>
          </a:p>
          <a:p>
            <a:pPr algn="ctr"/>
            <a:r>
              <a:rPr kumimoji="1" lang="ja-JP" altLang="en-US" dirty="0"/>
              <a:t>季節ごとのイベントも</a:t>
            </a:r>
            <a:r>
              <a:rPr kumimoji="1" lang="en-US" altLang="ja-JP" dirty="0"/>
              <a:t>.</a:t>
            </a:r>
            <a:endParaRPr kumimoji="1" lang="ja-JP" altLang="en-US" dirty="0"/>
          </a:p>
        </p:txBody>
      </p:sp>
      <p:sp>
        <p:nvSpPr>
          <p:cNvPr id="6" name="テキスト ボックス 5"/>
          <p:cNvSpPr txBox="1"/>
          <p:nvPr/>
        </p:nvSpPr>
        <p:spPr>
          <a:xfrm>
            <a:off x="404445" y="349940"/>
            <a:ext cx="4325817" cy="584775"/>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成果・表彰・おもいで</a:t>
            </a:r>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r="27142" b="23059"/>
          <a:stretch/>
        </p:blipFill>
        <p:spPr>
          <a:xfrm>
            <a:off x="7723857" y="4097877"/>
            <a:ext cx="4370481" cy="2597164"/>
          </a:xfrm>
          <a:prstGeom prst="rect">
            <a:avLst/>
          </a:prstGeom>
        </p:spPr>
      </p:pic>
      <p:sp>
        <p:nvSpPr>
          <p:cNvPr id="13" name="下カーブ矢印 12"/>
          <p:cNvSpPr/>
          <p:nvPr/>
        </p:nvSpPr>
        <p:spPr>
          <a:xfrm rot="-1980000">
            <a:off x="2093953" y="1359875"/>
            <a:ext cx="2111278" cy="73196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左カーブ矢印 13"/>
          <p:cNvSpPr/>
          <p:nvPr/>
        </p:nvSpPr>
        <p:spPr>
          <a:xfrm rot="2220000">
            <a:off x="4996248" y="2969454"/>
            <a:ext cx="926135" cy="214539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正方形/長方形 16"/>
          <p:cNvSpPr/>
          <p:nvPr/>
        </p:nvSpPr>
        <p:spPr>
          <a:xfrm>
            <a:off x="889848" y="2181162"/>
            <a:ext cx="1337963" cy="426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発表準備</a:t>
            </a:r>
          </a:p>
        </p:txBody>
      </p:sp>
      <p:sp>
        <p:nvSpPr>
          <p:cNvPr id="18" name="正方形/長方形 17"/>
          <p:cNvSpPr/>
          <p:nvPr/>
        </p:nvSpPr>
        <p:spPr>
          <a:xfrm>
            <a:off x="4651935" y="744751"/>
            <a:ext cx="981410" cy="379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発表</a:t>
            </a:r>
          </a:p>
        </p:txBody>
      </p:sp>
      <p:sp>
        <p:nvSpPr>
          <p:cNvPr id="19" name="正方形/長方形 18"/>
          <p:cNvSpPr/>
          <p:nvPr/>
        </p:nvSpPr>
        <p:spPr>
          <a:xfrm>
            <a:off x="5523461" y="3892841"/>
            <a:ext cx="940248" cy="401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飲み会</a:t>
            </a:r>
          </a:p>
        </p:txBody>
      </p:sp>
      <p:sp>
        <p:nvSpPr>
          <p:cNvPr id="20" name="テキスト ボックス 19"/>
          <p:cNvSpPr txBox="1"/>
          <p:nvPr/>
        </p:nvSpPr>
        <p:spPr>
          <a:xfrm>
            <a:off x="8352190" y="4141238"/>
            <a:ext cx="2723823" cy="369332"/>
          </a:xfrm>
          <a:prstGeom prst="rect">
            <a:avLst/>
          </a:prstGeom>
          <a:noFill/>
        </p:spPr>
        <p:txBody>
          <a:bodyPr wrap="none" rtlCol="0">
            <a:spAutoFit/>
          </a:bodyPr>
          <a:lstStyle/>
          <a:p>
            <a:r>
              <a:rPr kumimoji="1" lang="ja-JP" altLang="en-US" dirty="0"/>
              <a:t>ハロウィーンパーティー</a:t>
            </a:r>
          </a:p>
        </p:txBody>
      </p:sp>
      <p:sp>
        <p:nvSpPr>
          <p:cNvPr id="22" name="テキスト ボックス 21"/>
          <p:cNvSpPr txBox="1"/>
          <p:nvPr/>
        </p:nvSpPr>
        <p:spPr>
          <a:xfrm rot="3044207">
            <a:off x="8324994" y="4793381"/>
            <a:ext cx="441146" cy="246221"/>
          </a:xfrm>
          <a:prstGeom prst="rect">
            <a:avLst/>
          </a:prstGeom>
          <a:noFill/>
        </p:spPr>
        <p:txBody>
          <a:bodyPr wrap="none" rtlCol="0">
            <a:spAutoFit/>
          </a:bodyPr>
          <a:lstStyle/>
          <a:p>
            <a:r>
              <a:rPr lang="ja-JP" altLang="en-US" sz="1000" dirty="0"/>
              <a:t>やの</a:t>
            </a:r>
            <a:endParaRPr kumimoji="1" lang="ja-JP" altLang="en-US" sz="1000" dirty="0"/>
          </a:p>
        </p:txBody>
      </p:sp>
      <p:sp>
        <p:nvSpPr>
          <p:cNvPr id="21" name="テキスト ボックス 20">
            <a:extLst>
              <a:ext uri="{FF2B5EF4-FFF2-40B4-BE49-F238E27FC236}">
                <a16:creationId xmlns:a16="http://schemas.microsoft.com/office/drawing/2014/main" xmlns="" id="{CFE898FD-D3CA-4267-9376-F3598ED76EF3}"/>
              </a:ext>
            </a:extLst>
          </p:cNvPr>
          <p:cNvSpPr txBox="1"/>
          <p:nvPr/>
        </p:nvSpPr>
        <p:spPr>
          <a:xfrm>
            <a:off x="7169540" y="2164326"/>
            <a:ext cx="400110" cy="1100090"/>
          </a:xfrm>
          <a:prstGeom prst="rect">
            <a:avLst/>
          </a:prstGeom>
          <a:noFill/>
        </p:spPr>
        <p:txBody>
          <a:bodyPr vert="eaVert"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れいな</a:t>
            </a:r>
          </a:p>
        </p:txBody>
      </p:sp>
      <p:sp>
        <p:nvSpPr>
          <p:cNvPr id="23" name="テキスト ボックス 22">
            <a:extLst>
              <a:ext uri="{FF2B5EF4-FFF2-40B4-BE49-F238E27FC236}">
                <a16:creationId xmlns:a16="http://schemas.microsoft.com/office/drawing/2014/main" xmlns="" id="{715990A2-770C-4599-A022-F03C40055070}"/>
              </a:ext>
            </a:extLst>
          </p:cNvPr>
          <p:cNvSpPr txBox="1"/>
          <p:nvPr/>
        </p:nvSpPr>
        <p:spPr>
          <a:xfrm rot="21257568">
            <a:off x="4714906" y="2037207"/>
            <a:ext cx="400110" cy="1100090"/>
          </a:xfrm>
          <a:prstGeom prst="rect">
            <a:avLst/>
          </a:prstGeom>
          <a:noFill/>
        </p:spPr>
        <p:txBody>
          <a:bodyPr vert="eaVert"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ななこ</a:t>
            </a:r>
          </a:p>
        </p:txBody>
      </p:sp>
      <p:sp>
        <p:nvSpPr>
          <p:cNvPr id="24" name="テキスト ボックス 23">
            <a:extLst>
              <a:ext uri="{FF2B5EF4-FFF2-40B4-BE49-F238E27FC236}">
                <a16:creationId xmlns:a16="http://schemas.microsoft.com/office/drawing/2014/main" xmlns="" id="{9E742640-0E92-4C1D-A933-D964023F81D6}"/>
              </a:ext>
            </a:extLst>
          </p:cNvPr>
          <p:cNvSpPr txBox="1"/>
          <p:nvPr/>
        </p:nvSpPr>
        <p:spPr>
          <a:xfrm>
            <a:off x="4236472" y="2213104"/>
            <a:ext cx="400110" cy="1100090"/>
          </a:xfrm>
          <a:prstGeom prst="rect">
            <a:avLst/>
          </a:prstGeom>
          <a:noFill/>
        </p:spPr>
        <p:txBody>
          <a:bodyPr vert="eaVert"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ありさ</a:t>
            </a:r>
          </a:p>
        </p:txBody>
      </p:sp>
      <p:sp>
        <p:nvSpPr>
          <p:cNvPr id="25" name="テキスト ボックス 24">
            <a:extLst>
              <a:ext uri="{FF2B5EF4-FFF2-40B4-BE49-F238E27FC236}">
                <a16:creationId xmlns:a16="http://schemas.microsoft.com/office/drawing/2014/main" xmlns="" id="{B4042F81-67D3-4C75-931B-666FBA5A65CF}"/>
              </a:ext>
            </a:extLst>
          </p:cNvPr>
          <p:cNvSpPr txBox="1"/>
          <p:nvPr/>
        </p:nvSpPr>
        <p:spPr>
          <a:xfrm rot="2723135">
            <a:off x="868170" y="3351829"/>
            <a:ext cx="400110" cy="1100090"/>
          </a:xfrm>
          <a:prstGeom prst="rect">
            <a:avLst/>
          </a:prstGeom>
          <a:noFill/>
        </p:spPr>
        <p:txBody>
          <a:bodyPr vert="eaVert" wrap="square" rtlCol="0">
            <a:spAutoFit/>
          </a:bodyPr>
          <a:lstStyle/>
          <a:p>
            <a:r>
              <a:rPr lang="ja-JP" altLang="en-US" sz="1400" dirty="0">
                <a:solidFill>
                  <a:schemeClr val="bg1"/>
                </a:solidFill>
                <a:latin typeface="メイリオ" panose="020B0604030504040204" pitchFamily="50" charset="-128"/>
                <a:ea typeface="メイリオ" panose="020B0604030504040204" pitchFamily="50" charset="-128"/>
              </a:rPr>
              <a:t>みのり</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xmlns="" id="{C829748E-A516-46E2-A5F4-61CF9E645F52}"/>
              </a:ext>
            </a:extLst>
          </p:cNvPr>
          <p:cNvSpPr txBox="1"/>
          <p:nvPr/>
        </p:nvSpPr>
        <p:spPr>
          <a:xfrm rot="20979187">
            <a:off x="10149597" y="1677654"/>
            <a:ext cx="400110" cy="1100090"/>
          </a:xfrm>
          <a:prstGeom prst="rect">
            <a:avLst/>
          </a:prstGeom>
          <a:noFill/>
        </p:spPr>
        <p:txBody>
          <a:bodyPr vert="eaVert"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りょーつ</a:t>
            </a:r>
          </a:p>
        </p:txBody>
      </p:sp>
      <p:sp>
        <p:nvSpPr>
          <p:cNvPr id="27" name="テキスト ボックス 26">
            <a:extLst>
              <a:ext uri="{FF2B5EF4-FFF2-40B4-BE49-F238E27FC236}">
                <a16:creationId xmlns:a16="http://schemas.microsoft.com/office/drawing/2014/main" xmlns="" id="{10E9BB92-9320-4221-8E4C-C32A08A2C9B3}"/>
              </a:ext>
            </a:extLst>
          </p:cNvPr>
          <p:cNvSpPr txBox="1"/>
          <p:nvPr/>
        </p:nvSpPr>
        <p:spPr>
          <a:xfrm rot="677152">
            <a:off x="9567356" y="4972224"/>
            <a:ext cx="889987" cy="261610"/>
          </a:xfrm>
          <a:prstGeom prst="rect">
            <a:avLst/>
          </a:prstGeom>
          <a:noFill/>
        </p:spPr>
        <p:txBody>
          <a:bodyPr wrap="none" rtlCol="0">
            <a:spAutoFit/>
          </a:bodyPr>
          <a:lstStyle/>
          <a:p>
            <a:r>
              <a:rPr lang="ja-JP" altLang="en-US" sz="1100" dirty="0">
                <a:solidFill>
                  <a:schemeClr val="bg1"/>
                </a:solidFill>
              </a:rPr>
              <a:t>て</a:t>
            </a:r>
            <a:r>
              <a:rPr kumimoji="1" lang="ja-JP" altLang="en-US" sz="1100" dirty="0">
                <a:solidFill>
                  <a:schemeClr val="bg1"/>
                </a:solidFill>
              </a:rPr>
              <a:t>っちゃん</a:t>
            </a:r>
          </a:p>
        </p:txBody>
      </p:sp>
      <p:sp>
        <p:nvSpPr>
          <p:cNvPr id="29" name="テキスト ボックス 28">
            <a:extLst>
              <a:ext uri="{FF2B5EF4-FFF2-40B4-BE49-F238E27FC236}">
                <a16:creationId xmlns:a16="http://schemas.microsoft.com/office/drawing/2014/main" xmlns="" id="{021D294D-3E9D-4285-84DB-0D314530A8F2}"/>
              </a:ext>
            </a:extLst>
          </p:cNvPr>
          <p:cNvSpPr txBox="1"/>
          <p:nvPr/>
        </p:nvSpPr>
        <p:spPr>
          <a:xfrm rot="21229708">
            <a:off x="11553137" y="5729194"/>
            <a:ext cx="615553" cy="1100090"/>
          </a:xfrm>
          <a:prstGeom prst="rect">
            <a:avLst/>
          </a:prstGeom>
          <a:noFill/>
        </p:spPr>
        <p:txBody>
          <a:bodyPr vert="eaVert" wrap="square" rtlCol="0">
            <a:spAutoFit/>
          </a:bodyPr>
          <a:lstStyle/>
          <a:p>
            <a:r>
              <a:rPr lang="ja-JP" altLang="en-US" sz="1400" dirty="0">
                <a:latin typeface="メイリオ" panose="020B0604030504040204" pitchFamily="50" charset="-128"/>
                <a:ea typeface="メイリオ" panose="020B0604030504040204" pitchFamily="50" charset="-128"/>
              </a:rPr>
              <a:t>ミニオン</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はるな</a:t>
            </a:r>
            <a:endParaRPr kumimoji="1" lang="ja-JP" altLang="en-US" sz="14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xmlns="" id="{D4BC4CF9-7AE9-4736-8283-F59604149A13}"/>
              </a:ext>
            </a:extLst>
          </p:cNvPr>
          <p:cNvSpPr txBox="1"/>
          <p:nvPr/>
        </p:nvSpPr>
        <p:spPr>
          <a:xfrm>
            <a:off x="3680257" y="5871203"/>
            <a:ext cx="1107996" cy="369332"/>
          </a:xfrm>
          <a:prstGeom prst="rect">
            <a:avLst/>
          </a:prstGeom>
          <a:noFill/>
        </p:spPr>
        <p:txBody>
          <a:bodyPr wrap="none" rtlCol="0">
            <a:spAutoFit/>
          </a:bodyPr>
          <a:lstStyle/>
          <a:p>
            <a:r>
              <a:rPr lang="ja-JP" altLang="en-US" dirty="0">
                <a:latin typeface="メイリオ" panose="020B0604030504040204" pitchFamily="50" charset="-128"/>
                <a:ea typeface="メイリオ" panose="020B0604030504040204" pitchFamily="50" charset="-128"/>
              </a:rPr>
              <a:t>ぐっさん</a:t>
            </a:r>
            <a:endParaRPr kumimoji="1" lang="ja-JP" altLang="en-US"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xmlns="" id="{DA6B929A-BB82-461A-B5CA-92FB9BE61378}"/>
              </a:ext>
            </a:extLst>
          </p:cNvPr>
          <p:cNvSpPr txBox="1"/>
          <p:nvPr/>
        </p:nvSpPr>
        <p:spPr>
          <a:xfrm rot="330822">
            <a:off x="5224004" y="1806056"/>
            <a:ext cx="400110" cy="1100090"/>
          </a:xfrm>
          <a:prstGeom prst="rect">
            <a:avLst/>
          </a:prstGeom>
          <a:noFill/>
        </p:spPr>
        <p:txBody>
          <a:bodyPr vert="eaVert" wrap="square" rtlCol="0">
            <a:spAutoFit/>
          </a:bodyPr>
          <a:lstStyle/>
          <a:p>
            <a:r>
              <a:rPr lang="ja-JP" altLang="en-US" sz="1400" dirty="0">
                <a:solidFill>
                  <a:schemeClr val="bg1"/>
                </a:solidFill>
                <a:latin typeface="メイリオ" panose="020B0604030504040204" pitchFamily="50" charset="-128"/>
                <a:ea typeface="メイリオ" panose="020B0604030504040204" pitchFamily="50" charset="-128"/>
              </a:rPr>
              <a:t>みやにし</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1719444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55503" y="402696"/>
            <a:ext cx="11007970" cy="5878532"/>
          </a:xfrm>
          <a:prstGeom prst="rect">
            <a:avLst/>
          </a:prstGeom>
          <a:noFill/>
        </p:spPr>
        <p:txBody>
          <a:bodyPr wrap="square" rtlCol="0">
            <a:spAutoFit/>
          </a:bodyPr>
          <a:lstStyle/>
          <a:p>
            <a:pPr algn="ctr"/>
            <a:r>
              <a:rPr kumimoji="1" lang="ja-JP" altLang="en-US" sz="3600" u="sng" dirty="0">
                <a:solidFill>
                  <a:srgbClr val="FFFF00"/>
                </a:solidFill>
                <a:latin typeface="メイリオ" panose="020B0604030504040204" pitchFamily="50" charset="-128"/>
                <a:ea typeface="メイリオ" panose="020B0604030504040204" pitchFamily="50" charset="-128"/>
              </a:rPr>
              <a:t>愛媛大学医学部への進学を検討しているみなさんへ</a:t>
            </a:r>
            <a:endParaRPr kumimoji="1" lang="en-US" altLang="ja-JP" sz="3600" u="sng" dirty="0">
              <a:solidFill>
                <a:srgbClr val="FFFF00"/>
              </a:solidFill>
              <a:latin typeface="メイリオ" panose="020B0604030504040204" pitchFamily="50" charset="-128"/>
              <a:ea typeface="メイリオ" panose="020B0604030504040204" pitchFamily="50" charset="-128"/>
            </a:endParaRPr>
          </a:p>
          <a:p>
            <a:endParaRPr kumimoji="1" lang="en-US" altLang="ja-JP" sz="3200" dirty="0">
              <a:solidFill>
                <a:srgbClr val="FFFF00"/>
              </a:solidFill>
              <a:latin typeface="メイリオ" panose="020B0604030504040204" pitchFamily="50" charset="-128"/>
              <a:ea typeface="メイリオ" panose="020B0604030504040204" pitchFamily="50" charset="-128"/>
            </a:endParaRPr>
          </a:p>
          <a:p>
            <a:r>
              <a:rPr kumimoji="1" lang="ja-JP" altLang="en-US" sz="2800" dirty="0">
                <a:solidFill>
                  <a:schemeClr val="bg1"/>
                </a:solidFill>
                <a:latin typeface="メイリオ" panose="020B0604030504040204" pitchFamily="50" charset="-128"/>
                <a:ea typeface="メイリオ" panose="020B0604030504040204" pitchFamily="50" charset="-128"/>
              </a:rPr>
              <a:t>医学はまだ発展途上であって、</a:t>
            </a:r>
            <a:r>
              <a:rPr lang="ja-JP" altLang="en-US" sz="2800" dirty="0">
                <a:solidFill>
                  <a:schemeClr val="bg1"/>
                </a:solidFill>
                <a:latin typeface="メイリオ" panose="020B0604030504040204" pitchFamily="50" charset="-128"/>
                <a:ea typeface="メイリオ" panose="020B0604030504040204" pitchFamily="50" charset="-128"/>
              </a:rPr>
              <a:t>まだ治せない病気がたくさんあり、</a:t>
            </a:r>
            <a:r>
              <a:rPr kumimoji="1" lang="ja-JP" altLang="en-US" sz="2800" dirty="0">
                <a:solidFill>
                  <a:schemeClr val="bg1"/>
                </a:solidFill>
                <a:latin typeface="メイリオ" panose="020B0604030504040204" pitchFamily="50" charset="-128"/>
                <a:ea typeface="メイリオ" panose="020B0604030504040204" pitchFamily="50" charset="-128"/>
              </a:rPr>
              <a:t>研究のたねはつきません</a:t>
            </a:r>
            <a:r>
              <a:rPr lang="en-US" altLang="ja-JP" sz="2800" dirty="0">
                <a:solidFill>
                  <a:schemeClr val="bg1"/>
                </a:solidFill>
                <a:latin typeface="メイリオ" panose="020B0604030504040204" pitchFamily="50" charset="-128"/>
                <a:ea typeface="メイリオ" panose="020B0604030504040204" pitchFamily="50" charset="-128"/>
              </a:rPr>
              <a:t>.</a:t>
            </a:r>
          </a:p>
          <a:p>
            <a:endParaRPr kumimoji="1" lang="en-US" altLang="ja-JP" sz="2800" dirty="0">
              <a:solidFill>
                <a:schemeClr val="bg1"/>
              </a:solidFill>
              <a:latin typeface="メイリオ" panose="020B0604030504040204" pitchFamily="50" charset="-128"/>
              <a:ea typeface="メイリオ" panose="020B0604030504040204" pitchFamily="50" charset="-128"/>
            </a:endParaRPr>
          </a:p>
          <a:p>
            <a:r>
              <a:rPr lang="ja-JP" altLang="en-US" sz="2800" dirty="0">
                <a:solidFill>
                  <a:schemeClr val="bg1"/>
                </a:solidFill>
                <a:latin typeface="メイリオ" panose="020B0604030504040204" pitchFamily="50" charset="-128"/>
                <a:ea typeface="メイリオ" panose="020B0604030504040204" pitchFamily="50" charset="-128"/>
              </a:rPr>
              <a:t>医学部には、医師を育成するとともに、こうした研究をすすめる使命があります</a:t>
            </a:r>
            <a:r>
              <a:rPr lang="en-US" altLang="ja-JP" sz="2800" dirty="0">
                <a:solidFill>
                  <a:schemeClr val="bg1"/>
                </a:solidFill>
                <a:latin typeface="メイリオ" panose="020B0604030504040204" pitchFamily="50" charset="-128"/>
                <a:ea typeface="メイリオ" panose="020B0604030504040204" pitchFamily="50" charset="-128"/>
              </a:rPr>
              <a:t>.</a:t>
            </a:r>
          </a:p>
          <a:p>
            <a:endParaRPr kumimoji="1" lang="en-US" altLang="ja-JP" sz="2800" dirty="0">
              <a:solidFill>
                <a:schemeClr val="bg1"/>
              </a:solidFill>
              <a:latin typeface="メイリオ" panose="020B0604030504040204" pitchFamily="50" charset="-128"/>
              <a:ea typeface="メイリオ" panose="020B0604030504040204" pitchFamily="50" charset="-128"/>
            </a:endParaRPr>
          </a:p>
          <a:p>
            <a:r>
              <a:rPr kumimoji="1" lang="ja-JP" altLang="en-US" sz="2800" dirty="0">
                <a:solidFill>
                  <a:schemeClr val="bg1"/>
                </a:solidFill>
                <a:latin typeface="メイリオ" panose="020B0604030504040204" pitchFamily="50" charset="-128"/>
                <a:ea typeface="メイリオ" panose="020B0604030504040204" pitchFamily="50" charset="-128"/>
              </a:rPr>
              <a:t>当教室では、いっしょに研究を進めてくれる仲間を</a:t>
            </a:r>
            <a:endParaRPr kumimoji="1" lang="en-US" altLang="ja-JP" sz="2800" dirty="0">
              <a:solidFill>
                <a:schemeClr val="bg1"/>
              </a:solidFill>
              <a:latin typeface="メイリオ" panose="020B0604030504040204" pitchFamily="50" charset="-128"/>
              <a:ea typeface="メイリオ" panose="020B0604030504040204" pitchFamily="50" charset="-128"/>
            </a:endParaRPr>
          </a:p>
          <a:p>
            <a:r>
              <a:rPr kumimoji="1" lang="ja-JP" altLang="en-US" sz="2800" dirty="0">
                <a:solidFill>
                  <a:schemeClr val="bg1"/>
                </a:solidFill>
                <a:latin typeface="メイリオ" panose="020B0604030504040204" pitchFamily="50" charset="-128"/>
                <a:ea typeface="メイリオ" panose="020B0604030504040204" pitchFamily="50" charset="-128"/>
              </a:rPr>
              <a:t>いつでも求めています</a:t>
            </a:r>
            <a:r>
              <a:rPr kumimoji="1" lang="en-US" altLang="ja-JP" sz="2800" dirty="0">
                <a:solidFill>
                  <a:schemeClr val="bg1"/>
                </a:solidFill>
                <a:latin typeface="メイリオ" panose="020B0604030504040204" pitchFamily="50" charset="-128"/>
                <a:ea typeface="メイリオ" panose="020B0604030504040204" pitchFamily="50" charset="-128"/>
              </a:rPr>
              <a:t>.</a:t>
            </a:r>
          </a:p>
          <a:p>
            <a:endParaRPr lang="en-US" altLang="ja-JP" sz="2800" dirty="0">
              <a:solidFill>
                <a:schemeClr val="bg1"/>
              </a:solidFill>
              <a:latin typeface="メイリオ" panose="020B0604030504040204" pitchFamily="50" charset="-128"/>
              <a:ea typeface="メイリオ" panose="020B0604030504040204" pitchFamily="50" charset="-128"/>
            </a:endParaRPr>
          </a:p>
          <a:p>
            <a:r>
              <a:rPr lang="ja-JP" altLang="en-US" sz="2800" dirty="0">
                <a:solidFill>
                  <a:schemeClr val="bg1"/>
                </a:solidFill>
                <a:latin typeface="メイリオ" panose="020B0604030504040204" pitchFamily="50" charset="-128"/>
                <a:ea typeface="メイリオ" panose="020B0604030504040204" pitchFamily="50" charset="-128"/>
              </a:rPr>
              <a:t>興味を持っていただけたら、いつでもご連絡ください</a:t>
            </a:r>
            <a:r>
              <a:rPr lang="en-US" altLang="ja-JP" sz="2800" dirty="0">
                <a:solidFill>
                  <a:schemeClr val="bg1"/>
                </a:solidFill>
                <a:latin typeface="メイリオ" panose="020B0604030504040204" pitchFamily="50" charset="-128"/>
                <a:ea typeface="メイリオ" panose="020B0604030504040204" pitchFamily="50" charset="-128"/>
              </a:rPr>
              <a:t>.</a:t>
            </a:r>
          </a:p>
          <a:p>
            <a:r>
              <a:rPr lang="en-US" altLang="ja-JP" sz="2400" dirty="0">
                <a:solidFill>
                  <a:schemeClr val="bg1"/>
                </a:solidFill>
              </a:rPr>
              <a:t>https://www.m.ehime-u.ac.jp/school/mcp/</a:t>
            </a:r>
            <a:endParaRPr kumimoji="1" lang="en-US" altLang="ja-JP" sz="2400" dirty="0">
              <a:solidFill>
                <a:schemeClr val="bg1"/>
              </a:solidFill>
              <a:latin typeface="メイリオ" panose="020B0604030504040204" pitchFamily="50" charset="-128"/>
              <a:ea typeface="メイリオ" panose="020B0604030504040204" pitchFamily="50" charset="-128"/>
            </a:endParaRPr>
          </a:p>
        </p:txBody>
      </p:sp>
      <p:pic>
        <p:nvPicPr>
          <p:cNvPr id="3" name="録音し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4124" y="5874828"/>
            <a:ext cx="812800" cy="812800"/>
          </a:xfrm>
          <a:prstGeom prst="rect">
            <a:avLst/>
          </a:prstGeom>
        </p:spPr>
      </p:pic>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2018" y="2794630"/>
            <a:ext cx="3159982" cy="4063370"/>
          </a:xfrm>
          <a:prstGeom prst="rect">
            <a:avLst/>
          </a:prstGeom>
        </p:spPr>
      </p:pic>
      <p:sp>
        <p:nvSpPr>
          <p:cNvPr id="2" name="角丸四角形吹き出し 1"/>
          <p:cNvSpPr/>
          <p:nvPr/>
        </p:nvSpPr>
        <p:spPr>
          <a:xfrm>
            <a:off x="8865451" y="5926345"/>
            <a:ext cx="1525154" cy="578982"/>
          </a:xfrm>
          <a:prstGeom prst="wedgeRoundRectCallout">
            <a:avLst>
              <a:gd name="adj1" fmla="val 37379"/>
              <a:gd name="adj2" fmla="val -1044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待ってるよ。</a:t>
            </a:r>
          </a:p>
        </p:txBody>
      </p:sp>
    </p:spTree>
    <p:extLst>
      <p:ext uri="{BB962C8B-B14F-4D97-AF65-F5344CB8AC3E}">
        <p14:creationId xmlns:p14="http://schemas.microsoft.com/office/powerpoint/2010/main" val="3335194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082453" y="4589584"/>
            <a:ext cx="2895599" cy="2171700"/>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6137" t="4230" r="3611" b="7436"/>
          <a:stretch/>
        </p:blipFill>
        <p:spPr>
          <a:xfrm>
            <a:off x="140924" y="4536831"/>
            <a:ext cx="2695819" cy="2224454"/>
          </a:xfrm>
          <a:prstGeom prst="rect">
            <a:avLst/>
          </a:prstGeom>
        </p:spPr>
      </p:pic>
      <p:sp>
        <p:nvSpPr>
          <p:cNvPr id="4" name="テキスト ボックス 3"/>
          <p:cNvSpPr txBox="1"/>
          <p:nvPr/>
        </p:nvSpPr>
        <p:spPr>
          <a:xfrm>
            <a:off x="885948" y="195111"/>
            <a:ext cx="10347080" cy="4893647"/>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当教室は生理学教育のうちの</a:t>
            </a:r>
            <a:r>
              <a:rPr kumimoji="1" lang="ja-JP" altLang="en-US" sz="2400" dirty="0">
                <a:solidFill>
                  <a:srgbClr val="0070C0"/>
                </a:solidFill>
                <a:latin typeface="メイリオ" panose="020B0604030504040204" pitchFamily="50" charset="-128"/>
                <a:ea typeface="メイリオ" panose="020B0604030504040204" pitchFamily="50" charset="-128"/>
              </a:rPr>
              <a:t>「神経生理学」</a:t>
            </a:r>
            <a:r>
              <a:rPr kumimoji="1" lang="ja-JP" altLang="en-US" sz="2400" dirty="0">
                <a:solidFill>
                  <a:schemeClr val="bg1"/>
                </a:solidFill>
                <a:latin typeface="メイリオ" panose="020B0604030504040204" pitchFamily="50" charset="-128"/>
                <a:ea typeface="メイリオ" panose="020B0604030504040204" pitchFamily="50" charset="-128"/>
              </a:rPr>
              <a:t>を</a:t>
            </a:r>
            <a:r>
              <a:rPr lang="ja-JP" altLang="en-US" sz="2400" dirty="0">
                <a:solidFill>
                  <a:schemeClr val="bg1"/>
                </a:solidFill>
                <a:latin typeface="メイリオ" panose="020B0604030504040204" pitchFamily="50" charset="-128"/>
                <a:ea typeface="メイリオ" panose="020B0604030504040204" pitchFamily="50" charset="-128"/>
              </a:rPr>
              <a:t>担当していますが、</a:t>
            </a:r>
            <a:endParaRPr lang="en-US" altLang="ja-JP" sz="2400" dirty="0">
              <a:solidFill>
                <a:schemeClr val="bg1"/>
              </a:solidFill>
              <a:latin typeface="メイリオ" panose="020B0604030504040204" pitchFamily="50" charset="-128"/>
              <a:ea typeface="メイリオ" panose="020B0604030504040204" pitchFamily="50" charset="-128"/>
            </a:endParaRPr>
          </a:p>
          <a:p>
            <a:r>
              <a:rPr kumimoji="1" lang="ja-JP" altLang="en-US" sz="2400" dirty="0">
                <a:solidFill>
                  <a:schemeClr val="bg1"/>
                </a:solidFill>
                <a:latin typeface="メイリオ" panose="020B0604030504040204" pitchFamily="50" charset="-128"/>
                <a:ea typeface="メイリオ" panose="020B0604030504040204" pitchFamily="50" charset="-128"/>
              </a:rPr>
              <a:t>脳神経系を理解しようとするうえで、</a:t>
            </a:r>
            <a:r>
              <a:rPr kumimoji="1" lang="ja-JP" altLang="en-US" sz="2400" dirty="0">
                <a:solidFill>
                  <a:srgbClr val="FFFF00"/>
                </a:solidFill>
                <a:latin typeface="メイリオ" panose="020B0604030504040204" pitchFamily="50" charset="-128"/>
                <a:ea typeface="メイリオ" panose="020B0604030504040204" pitchFamily="50" charset="-128"/>
              </a:rPr>
              <a:t>グリア細胞</a:t>
            </a:r>
            <a:r>
              <a:rPr kumimoji="1" lang="ja-JP" altLang="en-US" sz="2400" dirty="0">
                <a:solidFill>
                  <a:schemeClr val="bg1"/>
                </a:solidFill>
                <a:latin typeface="メイリオ" panose="020B0604030504040204" pitchFamily="50" charset="-128"/>
                <a:ea typeface="メイリオ" panose="020B0604030504040204" pitchFamily="50" charset="-128"/>
              </a:rPr>
              <a:t>に注目しています</a:t>
            </a:r>
            <a:r>
              <a:rPr kumimoji="1" lang="en-US" altLang="ja-JP" sz="2400" dirty="0">
                <a:solidFill>
                  <a:schemeClr val="bg1"/>
                </a:solidFill>
                <a:latin typeface="メイリオ" panose="020B0604030504040204" pitchFamily="50" charset="-128"/>
                <a:ea typeface="メイリオ" panose="020B0604030504040204" pitchFamily="50" charset="-128"/>
              </a:rPr>
              <a:t>.</a:t>
            </a:r>
          </a:p>
          <a:p>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脳や神経系の働きはいわば “情報処理” ですが、その機能において神経細胞 </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ニューロン</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 が中心的な役割を果たしています</a:t>
            </a:r>
            <a:r>
              <a:rPr lang="en-US" altLang="ja-JP" sz="2400" dirty="0">
                <a:solidFill>
                  <a:schemeClr val="bg1"/>
                </a:solidFill>
                <a:latin typeface="メイリオ" panose="020B0604030504040204" pitchFamily="50" charset="-128"/>
                <a:ea typeface="メイリオ" panose="020B0604030504040204" pitchFamily="50" charset="-128"/>
              </a:rPr>
              <a:t>.</a:t>
            </a:r>
          </a:p>
          <a:p>
            <a:endParaRPr lang="en-US" altLang="ja-JP" sz="2400" dirty="0">
              <a:solidFill>
                <a:schemeClr val="bg1"/>
              </a:solidFill>
              <a:latin typeface="メイリオ" panose="020B0604030504040204" pitchFamily="50" charset="-128"/>
              <a:ea typeface="メイリオ" panose="020B0604030504040204" pitchFamily="50" charset="-128"/>
            </a:endParaRPr>
          </a:p>
          <a:p>
            <a:r>
              <a:rPr kumimoji="1" lang="ja-JP" altLang="en-US" sz="2400" dirty="0">
                <a:solidFill>
                  <a:schemeClr val="bg1"/>
                </a:solidFill>
                <a:latin typeface="メイリオ" panose="020B0604030504040204" pitchFamily="50" charset="-128"/>
                <a:ea typeface="メイリオ" panose="020B0604030504040204" pitchFamily="50" charset="-128"/>
              </a:rPr>
              <a:t>グリア細胞は、ニューロンとともに脳神経系を構成しますが、</a:t>
            </a:r>
            <a:r>
              <a:rPr lang="ja-JP" altLang="en-US" sz="2400" dirty="0">
                <a:solidFill>
                  <a:schemeClr val="bg1"/>
                </a:solidFill>
                <a:latin typeface="メイリオ" panose="020B0604030504040204" pitchFamily="50" charset="-128"/>
                <a:ea typeface="メイリオ" panose="020B0604030504040204" pitchFamily="50" charset="-128"/>
              </a:rPr>
              <a:t>その数はニューロンの数十倍とも言われています。だから、ニューロンに劣らず重要な機能を担っていると考えられるんですが、いまだにその機能の解明は十分に行われていません</a:t>
            </a:r>
            <a:r>
              <a:rPr lang="en-US" altLang="ja-JP" sz="2400" dirty="0">
                <a:solidFill>
                  <a:schemeClr val="bg1"/>
                </a:solidFill>
                <a:latin typeface="メイリオ" panose="020B0604030504040204" pitchFamily="50" charset="-128"/>
                <a:ea typeface="メイリオ" panose="020B0604030504040204" pitchFamily="50" charset="-128"/>
              </a:rPr>
              <a:t>.</a:t>
            </a:r>
          </a:p>
          <a:p>
            <a:endParaRPr kumimoji="1"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当教室では特に、グリア細胞の仲間のうちでも主に</a:t>
            </a:r>
            <a:r>
              <a:rPr lang="ja-JP" altLang="en-US" sz="2400" dirty="0">
                <a:solidFill>
                  <a:srgbClr val="FFFF00"/>
                </a:solidFill>
                <a:latin typeface="メイリオ" panose="020B0604030504040204" pitchFamily="50" charset="-128"/>
                <a:ea typeface="メイリオ" panose="020B0604030504040204" pitchFamily="50" charset="-128"/>
              </a:rPr>
              <a:t>「マイクログリア」</a:t>
            </a:r>
            <a:r>
              <a:rPr lang="ja-JP" altLang="en-US" sz="2400" dirty="0">
                <a:solidFill>
                  <a:schemeClr val="bg1"/>
                </a:solidFill>
                <a:latin typeface="メイリオ" panose="020B0604030504040204" pitchFamily="50" charset="-128"/>
                <a:ea typeface="メイリオ" panose="020B0604030504040204" pitchFamily="50" charset="-128"/>
              </a:rPr>
              <a:t>と呼ばれる細胞に注目したいろんな研究を展開しています</a:t>
            </a:r>
            <a:r>
              <a:rPr lang="en-US" altLang="ja-JP" sz="2400" dirty="0">
                <a:solidFill>
                  <a:schemeClr val="bg1"/>
                </a:solidFill>
                <a:latin typeface="メイリオ" panose="020B0604030504040204" pitchFamily="50" charset="-128"/>
                <a:ea typeface="メイリオ" panose="020B0604030504040204" pitchFamily="50" charset="-128"/>
              </a:rPr>
              <a:t>.</a:t>
            </a:r>
            <a:endParaRPr kumimoji="1" lang="en-US" altLang="ja-JP" sz="2400" dirty="0">
              <a:solidFill>
                <a:schemeClr val="bg1"/>
              </a:solidFill>
              <a:latin typeface="メイリオ" panose="020B0604030504040204" pitchFamily="50" charset="-128"/>
              <a:ea typeface="メイリオ" panose="020B0604030504040204" pitchFamily="50" charset="-128"/>
            </a:endParaRPr>
          </a:p>
        </p:txBody>
      </p:sp>
      <p:pic>
        <p:nvPicPr>
          <p:cNvPr id="5" name="録音し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5685" y="5269034"/>
            <a:ext cx="812800" cy="812800"/>
          </a:xfrm>
          <a:prstGeom prst="rect">
            <a:avLst/>
          </a:prstGeom>
        </p:spPr>
      </p:pic>
    </p:spTree>
    <p:extLst>
      <p:ext uri="{BB962C8B-B14F-4D97-AF65-F5344CB8AC3E}">
        <p14:creationId xmlns:p14="http://schemas.microsoft.com/office/powerpoint/2010/main" val="281852617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16267" t="21188" r="10399" b="31283"/>
          <a:stretch/>
        </p:blipFill>
        <p:spPr>
          <a:xfrm>
            <a:off x="6096000" y="4553861"/>
            <a:ext cx="2545716" cy="2199882"/>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5280" t="8589" r="4492" b="18718"/>
          <a:stretch/>
        </p:blipFill>
        <p:spPr>
          <a:xfrm>
            <a:off x="9882554" y="87921"/>
            <a:ext cx="2224454" cy="3583139"/>
          </a:xfrm>
          <a:prstGeom prst="rect">
            <a:avLst/>
          </a:prstGeom>
        </p:spPr>
      </p:pic>
      <p:sp>
        <p:nvSpPr>
          <p:cNvPr id="4" name="テキスト ボックス 3"/>
          <p:cNvSpPr txBox="1"/>
          <p:nvPr/>
        </p:nvSpPr>
        <p:spPr>
          <a:xfrm>
            <a:off x="404445" y="349940"/>
            <a:ext cx="10347080" cy="6124754"/>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研究</a:t>
            </a:r>
            <a:endParaRPr kumimoji="1" lang="en-US" altLang="ja-JP" sz="3200" b="1" u="sng" dirty="0">
              <a:solidFill>
                <a:srgbClr val="FFFF00"/>
              </a:solidFill>
              <a:latin typeface="メイリオ" panose="020B0604030504040204" pitchFamily="50" charset="-128"/>
              <a:ea typeface="メイリオ" panose="020B0604030504040204" pitchFamily="50" charset="-128"/>
            </a:endParaRPr>
          </a:p>
          <a:p>
            <a:r>
              <a:rPr lang="ja-JP" altLang="en-US" sz="2400" dirty="0">
                <a:solidFill>
                  <a:srgbClr val="FFFF00"/>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1. </a:t>
            </a:r>
            <a:r>
              <a:rPr lang="ja-JP" altLang="en-US" sz="2400" dirty="0">
                <a:solidFill>
                  <a:schemeClr val="bg1"/>
                </a:solidFill>
                <a:latin typeface="メイリオ" panose="020B0604030504040204" pitchFamily="50" charset="-128"/>
                <a:ea typeface="メイリオ" panose="020B0604030504040204" pitchFamily="50" charset="-128"/>
              </a:rPr>
              <a:t>マイクログリアを介する高次脳機能制御の可能性について</a:t>
            </a:r>
            <a:r>
              <a:rPr lang="en-US" altLang="ja-JP" sz="2400" dirty="0">
                <a:solidFill>
                  <a:schemeClr val="bg1"/>
                </a:solidFill>
                <a:latin typeface="メイリオ" panose="020B0604030504040204" pitchFamily="50" charset="-128"/>
                <a:ea typeface="メイリオ" panose="020B0604030504040204" pitchFamily="50" charset="-128"/>
              </a:rPr>
              <a:t>.</a:t>
            </a: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(1) </a:t>
            </a:r>
            <a:r>
              <a:rPr lang="ja-JP" altLang="en-US" sz="2400" dirty="0">
                <a:solidFill>
                  <a:schemeClr val="bg1"/>
                </a:solidFill>
                <a:latin typeface="メイリオ" panose="020B0604030504040204" pitchFamily="50" charset="-128"/>
                <a:ea typeface="メイリオ" panose="020B0604030504040204" pitchFamily="50" charset="-128"/>
              </a:rPr>
              <a:t>社会性に対して</a:t>
            </a:r>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ja-JP" altLang="en-US" sz="2400" dirty="0">
                <a:solidFill>
                  <a:srgbClr val="0070C0"/>
                </a:solidFill>
                <a:latin typeface="メイリオ" panose="020B0604030504040204" pitchFamily="50" charset="-128"/>
                <a:ea typeface="メイリオ" panose="020B0604030504040204" pitchFamily="50" charset="-128"/>
              </a:rPr>
              <a:t>「モテるって？ 仲間を心配するって？ 友達を作るって？」</a:t>
            </a:r>
            <a:endParaRPr lang="en-US" altLang="ja-JP" sz="2400" dirty="0">
              <a:solidFill>
                <a:srgbClr val="0070C0"/>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(2) </a:t>
            </a:r>
            <a:r>
              <a:rPr lang="ja-JP" altLang="en-US" sz="2400" dirty="0">
                <a:solidFill>
                  <a:schemeClr val="bg1"/>
                </a:solidFill>
                <a:latin typeface="メイリオ" panose="020B0604030504040204" pitchFamily="50" charset="-128"/>
                <a:ea typeface="メイリオ" panose="020B0604030504040204" pitchFamily="50" charset="-128"/>
              </a:rPr>
              <a:t>睡眠制御において </a:t>
            </a:r>
            <a:r>
              <a:rPr lang="ja-JP" altLang="en-US" sz="2400" dirty="0">
                <a:solidFill>
                  <a:srgbClr val="0070C0"/>
                </a:solidFill>
                <a:latin typeface="メイリオ" panose="020B0604030504040204" pitchFamily="50" charset="-128"/>
                <a:ea typeface="メイリオ" panose="020B0604030504040204" pitchFamily="50" charset="-128"/>
              </a:rPr>
              <a:t>「眠りを誘うマイクログリア？」</a:t>
            </a:r>
            <a:endParaRPr lang="en-US" altLang="ja-JP" sz="2400" dirty="0">
              <a:solidFill>
                <a:srgbClr val="0070C0"/>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(3) </a:t>
            </a:r>
            <a:r>
              <a:rPr lang="ja-JP" altLang="en-US" sz="2400" dirty="0">
                <a:solidFill>
                  <a:schemeClr val="bg1"/>
                </a:solidFill>
                <a:latin typeface="メイリオ" panose="020B0604030504040204" pitchFamily="50" charset="-128"/>
                <a:ea typeface="メイリオ" panose="020B0604030504040204" pitchFamily="50" charset="-128"/>
              </a:rPr>
              <a:t>概日リズムに対して</a:t>
            </a:r>
            <a:endParaRPr lang="en-US" altLang="ja-JP" sz="2400" dirty="0">
              <a:solidFill>
                <a:schemeClr val="bg1"/>
              </a:solidFill>
              <a:latin typeface="メイリオ" panose="020B0604030504040204" pitchFamily="50" charset="-128"/>
              <a:ea typeface="メイリオ" panose="020B0604030504040204" pitchFamily="50" charset="-128"/>
            </a:endParaRPr>
          </a:p>
          <a:p>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2. </a:t>
            </a:r>
            <a:r>
              <a:rPr lang="ja-JP" altLang="en-US" sz="2400" dirty="0">
                <a:solidFill>
                  <a:schemeClr val="bg1"/>
                </a:solidFill>
                <a:latin typeface="メイリオ" panose="020B0604030504040204" pitchFamily="50" charset="-128"/>
                <a:ea typeface="メイリオ" panose="020B0604030504040204" pitchFamily="50" charset="-128"/>
              </a:rPr>
              <a:t>グリア細胞のがん “グリオーマ” の克服を目指して</a:t>
            </a:r>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派生して他のがんについても</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rgbClr val="0070C0"/>
                </a:solidFill>
                <a:latin typeface="メイリオ" panose="020B0604030504040204" pitchFamily="50" charset="-128"/>
                <a:ea typeface="メイリオ" panose="020B0604030504040204" pitchFamily="50" charset="-128"/>
              </a:rPr>
              <a:t>「がんの転移を抑制したい！」</a:t>
            </a:r>
            <a:endParaRPr lang="en-US" altLang="ja-JP" sz="2400" dirty="0">
              <a:solidFill>
                <a:srgbClr val="0070C0"/>
              </a:solidFill>
              <a:latin typeface="メイリオ" panose="020B0604030504040204" pitchFamily="50" charset="-128"/>
              <a:ea typeface="メイリオ" panose="020B0604030504040204" pitchFamily="50" charset="-128"/>
            </a:endParaRPr>
          </a:p>
          <a:p>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3. </a:t>
            </a:r>
            <a:r>
              <a:rPr lang="ja-JP" altLang="en-US" sz="2400" dirty="0">
                <a:solidFill>
                  <a:schemeClr val="bg1"/>
                </a:solidFill>
                <a:latin typeface="メイリオ" panose="020B0604030504040204" pitchFamily="50" charset="-128"/>
                <a:ea typeface="メイリオ" panose="020B0604030504040204" pitchFamily="50" charset="-128"/>
              </a:rPr>
              <a:t>マイクログリアが関与する “炎症” と関連する疾患を克服したい</a:t>
            </a:r>
            <a:r>
              <a:rPr lang="en-US" altLang="ja-JP" sz="2400" dirty="0">
                <a:solidFill>
                  <a:schemeClr val="bg1"/>
                </a:solidFill>
                <a:latin typeface="メイリオ" panose="020B0604030504040204" pitchFamily="50" charset="-128"/>
                <a:ea typeface="メイリオ" panose="020B0604030504040204" pitchFamily="50" charset="-128"/>
              </a:rPr>
              <a:t>.</a:t>
            </a:r>
          </a:p>
          <a:p>
            <a:r>
              <a:rPr lang="ja-JP" altLang="en-US" sz="2400" dirty="0">
                <a:solidFill>
                  <a:schemeClr val="bg1"/>
                </a:solidFill>
                <a:latin typeface="メイリオ" panose="020B0604030504040204" pitchFamily="50" charset="-128"/>
                <a:ea typeface="メイリオ" panose="020B0604030504040204" pitchFamily="50" charset="-128"/>
              </a:rPr>
              <a:t>　　神経変性疾患の克服を目指して</a:t>
            </a:r>
            <a:r>
              <a:rPr lang="en-US" altLang="ja-JP" sz="2400" dirty="0">
                <a:solidFill>
                  <a:schemeClr val="bg1"/>
                </a:solidFill>
                <a:latin typeface="メイリオ" panose="020B0604030504040204" pitchFamily="50" charset="-128"/>
                <a:ea typeface="メイリオ" panose="020B0604030504040204" pitchFamily="50" charset="-128"/>
              </a:rPr>
              <a:t>.</a:t>
            </a:r>
          </a:p>
          <a:p>
            <a:r>
              <a:rPr lang="ja-JP" altLang="en-US" sz="2400" dirty="0">
                <a:solidFill>
                  <a:schemeClr val="bg1"/>
                </a:solidFill>
                <a:latin typeface="メイリオ" panose="020B0604030504040204" pitchFamily="50" charset="-128"/>
                <a:ea typeface="メイリオ" panose="020B0604030504040204" pitchFamily="50" charset="-128"/>
              </a:rPr>
              <a:t>　　　</a:t>
            </a:r>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4. </a:t>
            </a:r>
            <a:r>
              <a:rPr lang="ja-JP" altLang="en-US" sz="2400" dirty="0">
                <a:solidFill>
                  <a:schemeClr val="bg1"/>
                </a:solidFill>
                <a:latin typeface="メイリオ" panose="020B0604030504040204" pitchFamily="50" charset="-128"/>
                <a:ea typeface="メイリオ" panose="020B0604030504040204" pitchFamily="50" charset="-128"/>
              </a:rPr>
              <a:t>その他</a:t>
            </a:r>
            <a:endParaRPr lang="en-US" altLang="ja-JP" sz="2400" dirty="0">
              <a:solidFill>
                <a:schemeClr val="bg1"/>
              </a:solidFill>
              <a:latin typeface="メイリオ" panose="020B0604030504040204" pitchFamily="50" charset="-128"/>
              <a:ea typeface="メイリオ" panose="020B0604030504040204" pitchFamily="50" charset="-128"/>
            </a:endParaRPr>
          </a:p>
          <a:p>
            <a:endParaRPr lang="en-US" altLang="ja-JP" sz="2400" dirty="0">
              <a:solidFill>
                <a:srgbClr val="FFFF00"/>
              </a:solidFill>
              <a:latin typeface="メイリオ" panose="020B0604030504040204" pitchFamily="50" charset="-128"/>
              <a:ea typeface="メイリオ" panose="020B0604030504040204" pitchFamily="50" charset="-128"/>
            </a:endParaRPr>
          </a:p>
          <a:p>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rotWithShape="1">
          <a:blip r:embed="rId7" cstate="print">
            <a:extLst>
              <a:ext uri="{28A0092B-C50C-407E-A947-70E740481C1C}">
                <a14:useLocalDpi xmlns:a14="http://schemas.microsoft.com/office/drawing/2010/main" val="0"/>
              </a:ext>
            </a:extLst>
          </a:blip>
          <a:srcRect l="3902" t="8462" b="23462"/>
          <a:stretch/>
        </p:blipFill>
        <p:spPr>
          <a:xfrm>
            <a:off x="9988062" y="4086185"/>
            <a:ext cx="2118946" cy="2667558"/>
          </a:xfrm>
          <a:prstGeom prst="rect">
            <a:avLst/>
          </a:prstGeom>
        </p:spPr>
      </p:pic>
      <p:sp>
        <p:nvSpPr>
          <p:cNvPr id="6" name="テキスト ボックス 5"/>
          <p:cNvSpPr txBox="1"/>
          <p:nvPr/>
        </p:nvSpPr>
        <p:spPr>
          <a:xfrm rot="526722">
            <a:off x="11047535" y="1802421"/>
            <a:ext cx="461665" cy="784830"/>
          </a:xfrm>
          <a:prstGeom prst="rect">
            <a:avLst/>
          </a:prstGeom>
          <a:noFill/>
        </p:spPr>
        <p:txBody>
          <a:bodyPr vert="eaVert" wrap="none" rtlCol="0">
            <a:spAutoFit/>
          </a:bodyPr>
          <a:lstStyle/>
          <a:p>
            <a:r>
              <a:rPr kumimoji="1" lang="ja-JP" altLang="en-US" dirty="0">
                <a:latin typeface="メイリオ" panose="020B0604030504040204" pitchFamily="50" charset="-128"/>
                <a:ea typeface="メイリオ" panose="020B0604030504040204" pitchFamily="50" charset="-128"/>
              </a:rPr>
              <a:t>みかみ</a:t>
            </a:r>
          </a:p>
        </p:txBody>
      </p:sp>
      <p:sp>
        <p:nvSpPr>
          <p:cNvPr id="7" name="テキスト ボックス 6"/>
          <p:cNvSpPr txBox="1"/>
          <p:nvPr/>
        </p:nvSpPr>
        <p:spPr>
          <a:xfrm rot="564777">
            <a:off x="10276760" y="4608758"/>
            <a:ext cx="338554" cy="477054"/>
          </a:xfrm>
          <a:prstGeom prst="rect">
            <a:avLst/>
          </a:prstGeom>
          <a:noFill/>
        </p:spPr>
        <p:txBody>
          <a:bodyPr vert="eaVert" wrap="none" rtlCol="0">
            <a:spAutoFit/>
          </a:bodyPr>
          <a:lstStyle/>
          <a:p>
            <a:r>
              <a:rPr kumimoji="1" lang="ja-JP" altLang="en-US" sz="1000" dirty="0">
                <a:latin typeface="メイリオ" panose="020B0604030504040204" pitchFamily="50" charset="-128"/>
                <a:ea typeface="メイリオ" panose="020B0604030504040204" pitchFamily="50" charset="-128"/>
              </a:rPr>
              <a:t>ありさ</a:t>
            </a:r>
          </a:p>
        </p:txBody>
      </p:sp>
      <p:sp>
        <p:nvSpPr>
          <p:cNvPr id="8" name="テキスト ボックス 7"/>
          <p:cNvSpPr txBox="1"/>
          <p:nvPr/>
        </p:nvSpPr>
        <p:spPr>
          <a:xfrm rot="20762627">
            <a:off x="11057694" y="5280054"/>
            <a:ext cx="461665" cy="784830"/>
          </a:xfrm>
          <a:prstGeom prst="rect">
            <a:avLst/>
          </a:prstGeom>
          <a:noFill/>
        </p:spPr>
        <p:txBody>
          <a:bodyPr vert="eaVert" wrap="none" rtlCol="0">
            <a:spAutoFit/>
          </a:bodyPr>
          <a:lstStyle/>
          <a:p>
            <a:r>
              <a:rPr kumimoji="1" lang="ja-JP" altLang="en-US" dirty="0">
                <a:latin typeface="メイリオ" panose="020B0604030504040204" pitchFamily="50" charset="-128"/>
                <a:ea typeface="メイリオ" panose="020B0604030504040204" pitchFamily="50" charset="-128"/>
              </a:rPr>
              <a:t>みかみ</a:t>
            </a:r>
          </a:p>
        </p:txBody>
      </p:sp>
      <p:pic>
        <p:nvPicPr>
          <p:cNvPr id="10" name="録音し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95782" y="5206870"/>
            <a:ext cx="812800" cy="812800"/>
          </a:xfrm>
          <a:prstGeom prst="rect">
            <a:avLst/>
          </a:prstGeom>
        </p:spPr>
      </p:pic>
      <p:sp>
        <p:nvSpPr>
          <p:cNvPr id="11" name="テキスト ボックス 10"/>
          <p:cNvSpPr txBox="1"/>
          <p:nvPr/>
        </p:nvSpPr>
        <p:spPr>
          <a:xfrm rot="652782">
            <a:off x="7873720" y="5112740"/>
            <a:ext cx="400110" cy="630942"/>
          </a:xfrm>
          <a:prstGeom prst="rect">
            <a:avLst/>
          </a:prstGeom>
          <a:noFill/>
        </p:spPr>
        <p:txBody>
          <a:bodyPr vert="eaVert" wrap="non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ななこ</a:t>
            </a:r>
          </a:p>
        </p:txBody>
      </p:sp>
    </p:spTree>
    <p:extLst>
      <p:ext uri="{BB962C8B-B14F-4D97-AF65-F5344CB8AC3E}">
        <p14:creationId xmlns:p14="http://schemas.microsoft.com/office/powerpoint/2010/main" val="209740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l="6531" t="28077" r="23566" b="4872"/>
          <a:stretch/>
        </p:blipFill>
        <p:spPr>
          <a:xfrm rot="5400000">
            <a:off x="6835540" y="3644820"/>
            <a:ext cx="2695321" cy="3446585"/>
          </a:xfrm>
          <a:prstGeom prst="rect">
            <a:avLst/>
          </a:prstGeom>
        </p:spPr>
      </p:pic>
      <p:pic>
        <p:nvPicPr>
          <p:cNvPr id="5" name="図 4"/>
          <p:cNvPicPr>
            <a:picLocks noChangeAspect="1"/>
          </p:cNvPicPr>
          <p:nvPr/>
        </p:nvPicPr>
        <p:blipFill rotWithShape="1">
          <a:blip r:embed="rId6" cstate="print">
            <a:extLst>
              <a:ext uri="{28A0092B-C50C-407E-A947-70E740481C1C}">
                <a14:useLocalDpi xmlns:a14="http://schemas.microsoft.com/office/drawing/2010/main" val="0"/>
              </a:ext>
            </a:extLst>
          </a:blip>
          <a:srcRect l="28737" t="16538" r="28509" b="20385"/>
          <a:stretch/>
        </p:blipFill>
        <p:spPr>
          <a:xfrm>
            <a:off x="10088009" y="2849092"/>
            <a:ext cx="1964777" cy="3866681"/>
          </a:xfrm>
          <a:prstGeom prst="rect">
            <a:avLst/>
          </a:prstGeom>
        </p:spPr>
      </p:pic>
      <p:sp>
        <p:nvSpPr>
          <p:cNvPr id="3" name="テキスト ボックス 2"/>
          <p:cNvSpPr txBox="1"/>
          <p:nvPr/>
        </p:nvSpPr>
        <p:spPr>
          <a:xfrm>
            <a:off x="334107" y="253232"/>
            <a:ext cx="10347080" cy="6124754"/>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教室の一年</a:t>
            </a:r>
            <a:endParaRPr kumimoji="1" lang="en-US" altLang="ja-JP" sz="3200" b="1" u="sng" dirty="0">
              <a:solidFill>
                <a:srgbClr val="FFFF00"/>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1. </a:t>
            </a:r>
            <a:r>
              <a:rPr lang="ja-JP" altLang="en-US" sz="2400" dirty="0">
                <a:solidFill>
                  <a:schemeClr val="bg1"/>
                </a:solidFill>
                <a:latin typeface="メイリオ" panose="020B0604030504040204" pitchFamily="50" charset="-128"/>
                <a:ea typeface="メイリオ" panose="020B0604030504040204" pitchFamily="50" charset="-128"/>
              </a:rPr>
              <a:t>新入生歓迎！　医科学研究 </a:t>
            </a:r>
            <a:r>
              <a:rPr lang="en-US" altLang="ja-JP" sz="2400" dirty="0">
                <a:solidFill>
                  <a:schemeClr val="bg1"/>
                </a:solidFill>
                <a:latin typeface="メイリオ" panose="020B0604030504040204" pitchFamily="50" charset="-128"/>
                <a:ea typeface="メイリオ" panose="020B0604030504040204" pitchFamily="50" charset="-128"/>
              </a:rPr>
              <a:t>I </a:t>
            </a:r>
            <a:r>
              <a:rPr lang="ja-JP" altLang="en-US" sz="2400" dirty="0">
                <a:solidFill>
                  <a:schemeClr val="bg1"/>
                </a:solidFill>
                <a:latin typeface="メイリオ" panose="020B0604030504040204" pitchFamily="50" charset="-128"/>
                <a:ea typeface="メイリオ" panose="020B0604030504040204" pitchFamily="50" charset="-128"/>
              </a:rPr>
              <a:t>による研究室配属 </a:t>
            </a:r>
            <a:r>
              <a:rPr lang="en-US" altLang="ja-JP" sz="2400" dirty="0">
                <a:solidFill>
                  <a:schemeClr val="bg1"/>
                </a:solidFill>
                <a:latin typeface="メイリオ" panose="020B0604030504040204" pitchFamily="50" charset="-128"/>
                <a:ea typeface="メイリオ" panose="020B0604030504040204" pitchFamily="50" charset="-128"/>
              </a:rPr>
              <a:t>(1 </a:t>
            </a:r>
            <a:r>
              <a:rPr lang="ja-JP" altLang="en-US" sz="2400" dirty="0">
                <a:solidFill>
                  <a:schemeClr val="bg1"/>
                </a:solidFill>
                <a:latin typeface="メイリオ" panose="020B0604030504040204" pitchFamily="50" charset="-128"/>
                <a:ea typeface="メイリオ" panose="020B0604030504040204" pitchFamily="50" charset="-128"/>
              </a:rPr>
              <a:t>年生</a:t>
            </a:r>
            <a:r>
              <a:rPr lang="en-US" altLang="ja-JP" sz="2400" dirty="0">
                <a:solidFill>
                  <a:schemeClr val="bg1"/>
                </a:solidFill>
                <a:latin typeface="メイリオ" panose="020B0604030504040204" pitchFamily="50" charset="-128"/>
                <a:ea typeface="メイリオ" panose="020B0604030504040204" pitchFamily="50" charset="-128"/>
              </a:rPr>
              <a:t>).</a:t>
            </a:r>
          </a:p>
          <a:p>
            <a:endParaRPr kumimoji="1"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2. 9 </a:t>
            </a:r>
            <a:r>
              <a:rPr lang="ja-JP" altLang="en-US" sz="2400" dirty="0">
                <a:solidFill>
                  <a:schemeClr val="bg1"/>
                </a:solidFill>
                <a:latin typeface="メイリオ" panose="020B0604030504040204" pitchFamily="50" charset="-128"/>
                <a:ea typeface="メイリオ" panose="020B0604030504040204" pitchFamily="50" charset="-128"/>
              </a:rPr>
              <a:t>月 医科学研究発表会　研究の成果を早速発表します</a:t>
            </a:r>
            <a:r>
              <a:rPr lang="en-US" altLang="ja-JP" sz="2400" dirty="0">
                <a:solidFill>
                  <a:schemeClr val="bg1"/>
                </a:solidFill>
                <a:latin typeface="メイリオ" panose="020B0604030504040204" pitchFamily="50" charset="-128"/>
                <a:ea typeface="メイリオ" panose="020B0604030504040204" pitchFamily="50" charset="-128"/>
              </a:rPr>
              <a:t>.</a:t>
            </a:r>
          </a:p>
          <a:p>
            <a:r>
              <a:rPr lang="ja-JP" altLang="en-US" sz="2400" dirty="0">
                <a:solidFill>
                  <a:schemeClr val="bg1"/>
                </a:solidFill>
                <a:latin typeface="メイリオ" panose="020B0604030504040204" pitchFamily="50" charset="-128"/>
                <a:ea typeface="メイリオ" panose="020B0604030504040204" pitchFamily="50" charset="-128"/>
              </a:rPr>
              <a:t>　　 発表後の打ち上げは「いもたき」が恒例</a:t>
            </a:r>
            <a:r>
              <a:rPr lang="en-US" altLang="ja-JP" sz="2400" dirty="0">
                <a:solidFill>
                  <a:schemeClr val="bg1"/>
                </a:solidFill>
                <a:latin typeface="メイリオ" panose="020B0604030504040204" pitchFamily="50" charset="-128"/>
                <a:ea typeface="メイリオ" panose="020B0604030504040204" pitchFamily="50" charset="-128"/>
              </a:rPr>
              <a:t>.</a:t>
            </a:r>
          </a:p>
          <a:p>
            <a:endParaRPr kumimoji="1"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3. </a:t>
            </a:r>
            <a:r>
              <a:rPr lang="ja-JP" altLang="en-US" sz="2400" dirty="0">
                <a:solidFill>
                  <a:schemeClr val="bg1"/>
                </a:solidFill>
                <a:latin typeface="メイリオ" panose="020B0604030504040204" pitchFamily="50" charset="-128"/>
                <a:ea typeface="メイリオ" panose="020B0604030504040204" pitchFamily="50" charset="-128"/>
              </a:rPr>
              <a:t>学会発表にも随時行きます</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　生理学会、病態生理学会など</a:t>
            </a:r>
            <a:r>
              <a:rPr lang="en-US" altLang="ja-JP" sz="2400" dirty="0">
                <a:solidFill>
                  <a:schemeClr val="bg1"/>
                </a:solidFill>
                <a:latin typeface="メイリオ" panose="020B0604030504040204" pitchFamily="50" charset="-128"/>
                <a:ea typeface="メイリオ" panose="020B0604030504040204" pitchFamily="50" charset="-128"/>
              </a:rPr>
              <a:t>.</a:t>
            </a:r>
          </a:p>
          <a:p>
            <a:r>
              <a:rPr lang="ja-JP" altLang="en-US" sz="2400" dirty="0">
                <a:solidFill>
                  <a:schemeClr val="bg1"/>
                </a:solidFill>
                <a:latin typeface="メイリオ" panose="020B0604030504040204" pitchFamily="50" charset="-128"/>
                <a:ea typeface="メイリオ" panose="020B0604030504040204" pitchFamily="50" charset="-128"/>
              </a:rPr>
              <a:t>　　 成果が出れば、英文学術誌に論文も発表します</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　</a:t>
            </a:r>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学会や論文での発表で、えらい先生方と知り合えたり、同年代の</a:t>
            </a:r>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仲間もできます</a:t>
            </a:r>
            <a:r>
              <a:rPr lang="en-US" altLang="ja-JP" sz="2400" dirty="0">
                <a:solidFill>
                  <a:schemeClr val="bg1"/>
                </a:solidFill>
                <a:latin typeface="メイリオ" panose="020B0604030504040204" pitchFamily="50" charset="-128"/>
                <a:ea typeface="メイリオ" panose="020B0604030504040204" pitchFamily="50" charset="-128"/>
              </a:rPr>
              <a:t>.</a:t>
            </a:r>
          </a:p>
          <a:p>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4. </a:t>
            </a:r>
            <a:r>
              <a:rPr lang="ja-JP" altLang="en-US" sz="2400" dirty="0">
                <a:solidFill>
                  <a:schemeClr val="bg1"/>
                </a:solidFill>
                <a:latin typeface="メイリオ" panose="020B0604030504040204" pitchFamily="50" charset="-128"/>
                <a:ea typeface="メイリオ" panose="020B0604030504040204" pitchFamily="50" charset="-128"/>
              </a:rPr>
              <a:t>ハロウィン、忘年会なども</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　</a:t>
            </a:r>
            <a:endParaRPr lang="en-US" altLang="ja-JP" sz="2400" dirty="0">
              <a:solidFill>
                <a:schemeClr val="bg1"/>
              </a:solidFill>
              <a:latin typeface="メイリオ" panose="020B0604030504040204" pitchFamily="50" charset="-128"/>
              <a:ea typeface="メイリオ" panose="020B0604030504040204" pitchFamily="50" charset="-128"/>
            </a:endParaRPr>
          </a:p>
          <a:p>
            <a:endParaRPr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5. 1 </a:t>
            </a:r>
            <a:r>
              <a:rPr lang="ja-JP" altLang="en-US" sz="2400" dirty="0">
                <a:solidFill>
                  <a:schemeClr val="bg1"/>
                </a:solidFill>
                <a:latin typeface="メイリオ" panose="020B0604030504040204" pitchFamily="50" charset="-128"/>
                <a:ea typeface="メイリオ" panose="020B0604030504040204" pitchFamily="50" charset="-128"/>
              </a:rPr>
              <a:t>月 医科学研究 </a:t>
            </a:r>
            <a:r>
              <a:rPr lang="en-US" altLang="ja-JP" sz="2400" dirty="0">
                <a:solidFill>
                  <a:schemeClr val="bg1"/>
                </a:solidFill>
                <a:latin typeface="メイリオ" panose="020B0604030504040204" pitchFamily="50" charset="-128"/>
                <a:ea typeface="メイリオ" panose="020B0604030504040204" pitchFamily="50" charset="-128"/>
              </a:rPr>
              <a:t>I (1 </a:t>
            </a:r>
            <a:r>
              <a:rPr lang="ja-JP" altLang="en-US" sz="2400" dirty="0">
                <a:solidFill>
                  <a:schemeClr val="bg1"/>
                </a:solidFill>
                <a:latin typeface="メイリオ" panose="020B0604030504040204" pitchFamily="50" charset="-128"/>
                <a:ea typeface="メイリオ" panose="020B0604030504040204" pitchFamily="50" charset="-128"/>
              </a:rPr>
              <a:t>年生</a:t>
            </a:r>
            <a:r>
              <a:rPr lang="en-US" altLang="ja-JP" sz="2400" dirty="0">
                <a:solidFill>
                  <a:schemeClr val="bg1"/>
                </a:solidFill>
                <a:latin typeface="メイリオ" panose="020B0604030504040204" pitchFamily="50" charset="-128"/>
                <a:ea typeface="メイリオ" panose="020B0604030504040204" pitchFamily="50" charset="-128"/>
              </a:rPr>
              <a:t>)</a:t>
            </a:r>
            <a:r>
              <a:rPr lang="ja-JP" altLang="en-US" sz="2400" dirty="0">
                <a:solidFill>
                  <a:schemeClr val="bg1"/>
                </a:solidFill>
                <a:latin typeface="メイリオ" panose="020B0604030504040204" pitchFamily="50" charset="-128"/>
                <a:ea typeface="メイリオ" panose="020B0604030504040204" pitchFamily="50" charset="-128"/>
              </a:rPr>
              <a:t> レポート提出</a:t>
            </a:r>
            <a:r>
              <a:rPr lang="en-US" altLang="ja-JP" sz="2400" dirty="0">
                <a:solidFill>
                  <a:schemeClr val="bg1"/>
                </a:solidFill>
                <a:latin typeface="メイリオ" panose="020B0604030504040204" pitchFamily="50" charset="-128"/>
                <a:ea typeface="メイリオ" panose="020B0604030504040204" pitchFamily="50" charset="-128"/>
              </a:rPr>
              <a:t>.</a:t>
            </a:r>
          </a:p>
          <a:p>
            <a:endParaRPr kumimoji="1" lang="en-US" altLang="ja-JP" sz="2400" dirty="0">
              <a:solidFill>
                <a:schemeClr val="bg1"/>
              </a:solidFill>
              <a:latin typeface="メイリオ" panose="020B0604030504040204" pitchFamily="50" charset="-128"/>
              <a:ea typeface="メイリオ" panose="020B0604030504040204" pitchFamily="50" charset="-128"/>
            </a:endParaRPr>
          </a:p>
          <a:p>
            <a:r>
              <a:rPr lang="ja-JP" altLang="en-US" sz="2400" dirty="0">
                <a:solidFill>
                  <a:schemeClr val="bg1"/>
                </a:solidFill>
                <a:latin typeface="メイリオ" panose="020B0604030504040204" pitchFamily="50" charset="-128"/>
                <a:ea typeface="メイリオ" panose="020B0604030504040204" pitchFamily="50" charset="-128"/>
              </a:rPr>
              <a:t>　</a:t>
            </a:r>
            <a:r>
              <a:rPr lang="en-US" altLang="ja-JP" sz="2400" dirty="0">
                <a:solidFill>
                  <a:schemeClr val="bg1"/>
                </a:solidFill>
                <a:latin typeface="メイリオ" panose="020B0604030504040204" pitchFamily="50" charset="-128"/>
                <a:ea typeface="メイリオ" panose="020B0604030504040204" pitchFamily="50" charset="-128"/>
              </a:rPr>
              <a:t>6. 3 </a:t>
            </a:r>
            <a:r>
              <a:rPr lang="ja-JP" altLang="en-US" sz="2400" dirty="0">
                <a:solidFill>
                  <a:schemeClr val="bg1"/>
                </a:solidFill>
                <a:latin typeface="メイリオ" panose="020B0604030504040204" pitchFamily="50" charset="-128"/>
                <a:ea typeface="メイリオ" panose="020B0604030504040204" pitchFamily="50" charset="-128"/>
              </a:rPr>
              <a:t>月 文科省主催 サイエンスインカレ挑戦</a:t>
            </a:r>
            <a:r>
              <a:rPr lang="en-US" altLang="ja-JP" sz="2400" dirty="0">
                <a:solidFill>
                  <a:schemeClr val="bg1"/>
                </a:solidFill>
                <a:latin typeface="メイリオ" panose="020B0604030504040204" pitchFamily="50" charset="-128"/>
                <a:ea typeface="メイリオ" panose="020B0604030504040204" pitchFamily="50" charset="-128"/>
              </a:rPr>
              <a:t>.</a:t>
            </a:r>
            <a:endParaRPr kumimoji="1" lang="en-US" altLang="ja-JP" sz="2400" dirty="0">
              <a:solidFill>
                <a:schemeClr val="bg1"/>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rotWithShape="1">
          <a:blip r:embed="rId7" cstate="print">
            <a:extLst>
              <a:ext uri="{28A0092B-C50C-407E-A947-70E740481C1C}">
                <a14:useLocalDpi xmlns:a14="http://schemas.microsoft.com/office/drawing/2010/main" val="0"/>
              </a:ext>
            </a:extLst>
          </a:blip>
          <a:srcRect l="4473" t="4872" b="15000"/>
          <a:stretch/>
        </p:blipFill>
        <p:spPr>
          <a:xfrm>
            <a:off x="9785838" y="131884"/>
            <a:ext cx="2258156" cy="2525524"/>
          </a:xfrm>
          <a:prstGeom prst="rect">
            <a:avLst/>
          </a:prstGeom>
        </p:spPr>
      </p:pic>
      <p:sp>
        <p:nvSpPr>
          <p:cNvPr id="7" name="テキスト ボックス 6"/>
          <p:cNvSpPr txBox="1"/>
          <p:nvPr/>
        </p:nvSpPr>
        <p:spPr>
          <a:xfrm rot="1860181">
            <a:off x="8321851" y="5191348"/>
            <a:ext cx="461665" cy="1015663"/>
          </a:xfrm>
          <a:prstGeom prst="rect">
            <a:avLst/>
          </a:prstGeom>
          <a:noFill/>
        </p:spPr>
        <p:txBody>
          <a:bodyPr vert="eaVert" wrap="non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みやにし</a:t>
            </a:r>
          </a:p>
        </p:txBody>
      </p:sp>
      <p:sp>
        <p:nvSpPr>
          <p:cNvPr id="8" name="テキスト ボックス 7"/>
          <p:cNvSpPr txBox="1"/>
          <p:nvPr/>
        </p:nvSpPr>
        <p:spPr>
          <a:xfrm rot="526722">
            <a:off x="11127583" y="5345991"/>
            <a:ext cx="461665" cy="784830"/>
          </a:xfrm>
          <a:prstGeom prst="rect">
            <a:avLst/>
          </a:prstGeom>
          <a:noFill/>
        </p:spPr>
        <p:txBody>
          <a:bodyPr vert="eaVert" wrap="non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すみだ</a:t>
            </a:r>
          </a:p>
        </p:txBody>
      </p:sp>
      <p:pic>
        <p:nvPicPr>
          <p:cNvPr id="9" name="録音し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83579" y="6161454"/>
            <a:ext cx="812800" cy="812800"/>
          </a:xfrm>
          <a:prstGeom prst="rect">
            <a:avLst/>
          </a:prstGeom>
        </p:spPr>
      </p:pic>
    </p:spTree>
    <p:extLst>
      <p:ext uri="{BB962C8B-B14F-4D97-AF65-F5344CB8AC3E}">
        <p14:creationId xmlns:p14="http://schemas.microsoft.com/office/powerpoint/2010/main" val="36237133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04445" y="349940"/>
            <a:ext cx="4325817" cy="584775"/>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成果・表彰・おもいで</a:t>
            </a:r>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713" t="15897" r="7321" b="2948"/>
          <a:stretch/>
        </p:blipFill>
        <p:spPr>
          <a:xfrm>
            <a:off x="285091" y="887269"/>
            <a:ext cx="4536610" cy="5337685"/>
          </a:xfrm>
          <a:prstGeom prst="rect">
            <a:avLst/>
          </a:prstGeom>
        </p:spPr>
      </p:pic>
      <p:sp>
        <p:nvSpPr>
          <p:cNvPr id="3" name="円/楕円 2"/>
          <p:cNvSpPr/>
          <p:nvPr/>
        </p:nvSpPr>
        <p:spPr>
          <a:xfrm>
            <a:off x="1213340" y="4607176"/>
            <a:ext cx="2022231" cy="2373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2165547" y="4844569"/>
            <a:ext cx="401806" cy="4396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450735" y="4123595"/>
            <a:ext cx="1723287" cy="2022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526" y="6277681"/>
            <a:ext cx="5298245" cy="307777"/>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第</a:t>
            </a:r>
            <a:r>
              <a:rPr kumimoji="1" lang="en-US" altLang="ja-JP" sz="1400" dirty="0">
                <a:latin typeface="メイリオ" panose="020B0604030504040204" pitchFamily="50" charset="-128"/>
                <a:ea typeface="メイリオ" panose="020B0604030504040204" pitchFamily="50" charset="-128"/>
              </a:rPr>
              <a:t>95</a:t>
            </a:r>
            <a:r>
              <a:rPr kumimoji="1" lang="ja-JP" altLang="en-US" sz="1400" dirty="0">
                <a:latin typeface="メイリオ" panose="020B0604030504040204" pitchFamily="50" charset="-128"/>
                <a:ea typeface="メイリオ" panose="020B0604030504040204" pitchFamily="50" charset="-128"/>
              </a:rPr>
              <a:t>回 日本生理学会大会における表彰 </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宮西 和也、大角 翔太</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l="23140" t="59744" r="28946"/>
          <a:stretch/>
        </p:blipFill>
        <p:spPr>
          <a:xfrm>
            <a:off x="4894677" y="129697"/>
            <a:ext cx="4381208" cy="2760785"/>
          </a:xfrm>
          <a:prstGeom prst="rect">
            <a:avLst/>
          </a:prstGeom>
        </p:spPr>
      </p:pic>
      <p:sp>
        <p:nvSpPr>
          <p:cNvPr id="12" name="テキスト ボックス 11"/>
          <p:cNvSpPr txBox="1"/>
          <p:nvPr/>
        </p:nvSpPr>
        <p:spPr>
          <a:xfrm>
            <a:off x="4894677" y="3032891"/>
            <a:ext cx="4551246" cy="523220"/>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2018 </a:t>
            </a:r>
            <a:r>
              <a:rPr lang="ja-JP" altLang="en-US" sz="1400" dirty="0">
                <a:latin typeface="メイリオ" panose="020B0604030504040204" pitchFamily="50" charset="-128"/>
                <a:ea typeface="メイリオ" panose="020B0604030504040204" pitchFamily="50" charset="-128"/>
              </a:rPr>
              <a:t>年度</a:t>
            </a:r>
            <a:r>
              <a:rPr kumimoji="1" lang="ja-JP" altLang="en-US" sz="1400" dirty="0">
                <a:latin typeface="メイリオ" panose="020B0604030504040204" pitchFamily="50" charset="-128"/>
                <a:ea typeface="メイリオ" panose="020B0604030504040204" pitchFamily="50" charset="-128"/>
              </a:rPr>
              <a:t> 文科省サイエンスインカレ 優秀者表彰</a:t>
            </a:r>
            <a:endParaRPr kumimoji="1"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  </a:t>
            </a:r>
            <a:r>
              <a:rPr kumimoji="1" lang="en-US" altLang="ja-JP" sz="1400" dirty="0">
                <a:latin typeface="メイリオ" panose="020B0604030504040204" pitchFamily="50" charset="-128"/>
                <a:ea typeface="メイリオ" panose="020B0604030504040204" pitchFamily="50" charset="-128"/>
              </a:rPr>
              <a:t>(</a:t>
            </a:r>
            <a:r>
              <a:rPr kumimoji="1" lang="ja-JP" altLang="en-US" sz="1400" dirty="0">
                <a:latin typeface="メイリオ" panose="020B0604030504040204" pitchFamily="50" charset="-128"/>
                <a:ea typeface="メイリオ" panose="020B0604030504040204" pitchFamily="50" charset="-128"/>
              </a:rPr>
              <a:t>住田 悠太郎</a:t>
            </a:r>
            <a:r>
              <a:rPr lang="ja-JP" altLang="en-US" sz="1400" dirty="0">
                <a:latin typeface="メイリオ" panose="020B0604030504040204" pitchFamily="50" charset="-128"/>
                <a:ea typeface="メイリオ" panose="020B0604030504040204" pitchFamily="50" charset="-128"/>
              </a:rPr>
              <a:t>、渡部みのり、内田 莉菜</a:t>
            </a:r>
            <a:r>
              <a:rPr kumimoji="1" lang="en-US" altLang="ja-JP" sz="1400" dirty="0">
                <a:latin typeface="メイリオ" panose="020B0604030504040204" pitchFamily="50" charset="-128"/>
                <a:ea typeface="メイリオ" panose="020B0604030504040204" pitchFamily="50" charset="-128"/>
              </a:rPr>
              <a:t>)</a:t>
            </a:r>
            <a:endParaRPr kumimoji="1" lang="ja-JP" altLang="en-US" sz="1400" dirty="0">
              <a:latin typeface="メイリオ" panose="020B0604030504040204" pitchFamily="50" charset="-128"/>
              <a:ea typeface="メイリオ" panose="020B0604030504040204" pitchFamily="50" charset="-128"/>
            </a:endParaRPr>
          </a:p>
        </p:txBody>
      </p:sp>
      <p:pic>
        <p:nvPicPr>
          <p:cNvPr id="14" name="図 13"/>
          <p:cNvPicPr>
            <a:picLocks noChangeAspect="1"/>
          </p:cNvPicPr>
          <p:nvPr/>
        </p:nvPicPr>
        <p:blipFill rotWithShape="1">
          <a:blip r:embed="rId7">
            <a:extLst>
              <a:ext uri="{28A0092B-C50C-407E-A947-70E740481C1C}">
                <a14:useLocalDpi xmlns:a14="http://schemas.microsoft.com/office/drawing/2010/main" val="0"/>
              </a:ext>
            </a:extLst>
          </a:blip>
          <a:srcRect l="28747" t="20770" r="16040" b="15739"/>
          <a:stretch/>
        </p:blipFill>
        <p:spPr>
          <a:xfrm>
            <a:off x="9518899" y="129697"/>
            <a:ext cx="2289520" cy="3510318"/>
          </a:xfrm>
          <a:prstGeom prst="rect">
            <a:avLst/>
          </a:prstGeom>
        </p:spPr>
      </p:pic>
      <p:sp>
        <p:nvSpPr>
          <p:cNvPr id="16" name="テキスト ボックス 15"/>
          <p:cNvSpPr txBox="1"/>
          <p:nvPr/>
        </p:nvSpPr>
        <p:spPr>
          <a:xfrm>
            <a:off x="11095838" y="2105652"/>
            <a:ext cx="369332" cy="553998"/>
          </a:xfrm>
          <a:prstGeom prst="rect">
            <a:avLst/>
          </a:prstGeom>
          <a:noFill/>
        </p:spPr>
        <p:txBody>
          <a:bodyPr vert="eaVert"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みのり</a:t>
            </a:r>
          </a:p>
        </p:txBody>
      </p:sp>
      <p:sp>
        <p:nvSpPr>
          <p:cNvPr id="17" name="テキスト ボックス 16"/>
          <p:cNvSpPr txBox="1"/>
          <p:nvPr/>
        </p:nvSpPr>
        <p:spPr>
          <a:xfrm>
            <a:off x="10052367" y="2224325"/>
            <a:ext cx="369332" cy="400110"/>
          </a:xfrm>
          <a:prstGeom prst="rect">
            <a:avLst/>
          </a:prstGeom>
          <a:noFill/>
        </p:spPr>
        <p:txBody>
          <a:bodyPr vert="eaVert"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りな</a:t>
            </a:r>
          </a:p>
        </p:txBody>
      </p:sp>
      <p:sp>
        <p:nvSpPr>
          <p:cNvPr id="18" name="円/楕円 17"/>
          <p:cNvSpPr/>
          <p:nvPr/>
        </p:nvSpPr>
        <p:spPr>
          <a:xfrm>
            <a:off x="6339254" y="2105651"/>
            <a:ext cx="831046" cy="9272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7930663" y="2105652"/>
            <a:ext cx="1462508" cy="9272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p:cNvPicPr>
            <a:picLocks noChangeAspect="1"/>
          </p:cNvPicPr>
          <p:nvPr/>
        </p:nvPicPr>
        <p:blipFill rotWithShape="1">
          <a:blip r:embed="rId8">
            <a:extLst>
              <a:ext uri="{28A0092B-C50C-407E-A947-70E740481C1C}">
                <a14:useLocalDpi xmlns:a14="http://schemas.microsoft.com/office/drawing/2010/main" val="0"/>
              </a:ext>
            </a:extLst>
          </a:blip>
          <a:srcRect l="7756" t="11667" b="8718"/>
          <a:stretch/>
        </p:blipFill>
        <p:spPr>
          <a:xfrm>
            <a:off x="5357811" y="3698520"/>
            <a:ext cx="4645227" cy="3006969"/>
          </a:xfrm>
          <a:prstGeom prst="rect">
            <a:avLst/>
          </a:prstGeom>
        </p:spPr>
      </p:pic>
      <p:sp>
        <p:nvSpPr>
          <p:cNvPr id="21" name="テキスト ボックス 20"/>
          <p:cNvSpPr txBox="1"/>
          <p:nvPr/>
        </p:nvSpPr>
        <p:spPr>
          <a:xfrm>
            <a:off x="10003038" y="4022400"/>
            <a:ext cx="1620957" cy="1169551"/>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2018 </a:t>
            </a:r>
            <a:r>
              <a:rPr lang="ja-JP" altLang="en-US" sz="1400" dirty="0">
                <a:latin typeface="メイリオ" panose="020B0604030504040204" pitchFamily="50" charset="-128"/>
                <a:ea typeface="メイリオ" panose="020B0604030504040204" pitchFamily="50" charset="-128"/>
              </a:rPr>
              <a:t>年度</a:t>
            </a:r>
            <a:r>
              <a:rPr kumimoji="1" lang="ja-JP" altLang="en-US" sz="1400" dirty="0">
                <a:latin typeface="メイリオ" panose="020B0604030504040204" pitchFamily="50" charset="-128"/>
                <a:ea typeface="メイリオ" panose="020B0604030504040204" pitchFamily="50" charset="-128"/>
              </a:rPr>
              <a:t> </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文科省サイエンス</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インカレ</a:t>
            </a:r>
            <a:endParaRPr kumimoji="1" lang="en-US" altLang="ja-JP" sz="1400" dirty="0">
              <a:latin typeface="メイリオ" panose="020B0604030504040204" pitchFamily="50" charset="-128"/>
              <a:ea typeface="メイリオ" panose="020B0604030504040204" pitchFamily="50" charset="-128"/>
            </a:endParaRPr>
          </a:p>
          <a:p>
            <a:r>
              <a:rPr lang="ja-JP" altLang="en-US" sz="1400" b="1" u="sng" dirty="0">
                <a:solidFill>
                  <a:srgbClr val="00B050"/>
                </a:solidFill>
                <a:latin typeface="メイリオ" panose="020B0604030504040204" pitchFamily="50" charset="-128"/>
                <a:ea typeface="メイリオ" panose="020B0604030504040204" pitchFamily="50" charset="-128"/>
              </a:rPr>
              <a:t>他学の方</a:t>
            </a:r>
            <a:r>
              <a:rPr lang="ja-JP" altLang="en-US" sz="1400" dirty="0">
                <a:latin typeface="メイリオ" panose="020B0604030504040204" pitchFamily="50" charset="-128"/>
                <a:ea typeface="メイリオ" panose="020B0604030504040204" pitchFamily="50" charset="-128"/>
              </a:rPr>
              <a:t>とも</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仲良くなった</a:t>
            </a:r>
            <a:endParaRPr kumimoji="1" lang="ja-JP" altLang="en-US" sz="1400" dirty="0">
              <a:latin typeface="メイリオ" panose="020B0604030504040204" pitchFamily="50" charset="-128"/>
              <a:ea typeface="メイリオ" panose="020B0604030504040204" pitchFamily="50" charset="-128"/>
            </a:endParaRPr>
          </a:p>
        </p:txBody>
      </p:sp>
      <p:sp>
        <p:nvSpPr>
          <p:cNvPr id="23" name="円/楕円 22"/>
          <p:cNvSpPr/>
          <p:nvPr/>
        </p:nvSpPr>
        <p:spPr>
          <a:xfrm>
            <a:off x="7794743" y="5248324"/>
            <a:ext cx="1454247" cy="14213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a:stCxn id="23" idx="7"/>
          </p:cNvCxnSpPr>
          <p:nvPr/>
        </p:nvCxnSpPr>
        <p:spPr>
          <a:xfrm flipV="1">
            <a:off x="9036020" y="4844569"/>
            <a:ext cx="1094098" cy="611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録音し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52370" y="5615970"/>
            <a:ext cx="812800" cy="812800"/>
          </a:xfrm>
          <a:prstGeom prst="rect">
            <a:avLst/>
          </a:prstGeom>
        </p:spPr>
      </p:pic>
    </p:spTree>
    <p:extLst>
      <p:ext uri="{BB962C8B-B14F-4D97-AF65-F5344CB8AC3E}">
        <p14:creationId xmlns:p14="http://schemas.microsoft.com/office/powerpoint/2010/main" val="2717165876"/>
      </p:ext>
    </p:extLst>
  </p:cSld>
  <p:clrMapOvr>
    <a:masterClrMapping/>
  </p:clrMapOvr>
  <mc:AlternateContent xmlns:mc="http://schemas.openxmlformats.org/markup-compatibility/2006" xmlns:p14="http://schemas.microsoft.com/office/powerpoint/2010/main">
    <mc:Choice Requires="p14">
      <p:transition spd="slow" p14:dur="2000" advClick="0" advTm="14140"/>
    </mc:Choice>
    <mc:Fallback xmlns="">
      <p:transition spd="slow" advClick="0" advTm="14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4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04388" y="1383818"/>
            <a:ext cx="5899155" cy="4422371"/>
          </a:xfrm>
          <a:prstGeom prst="rect">
            <a:avLst/>
          </a:prstGeom>
        </p:spPr>
      </p:pic>
      <p:sp>
        <p:nvSpPr>
          <p:cNvPr id="9" name="テキスト ボックス 8"/>
          <p:cNvSpPr txBox="1"/>
          <p:nvPr/>
        </p:nvSpPr>
        <p:spPr>
          <a:xfrm>
            <a:off x="404445" y="349940"/>
            <a:ext cx="4325817" cy="584775"/>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成果・表彰・おもいで</a:t>
            </a:r>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1864769" y="928434"/>
            <a:ext cx="2954655" cy="461665"/>
          </a:xfrm>
          <a:prstGeom prst="rect">
            <a:avLst/>
          </a:prstGeom>
          <a:noFill/>
        </p:spPr>
        <p:txBody>
          <a:bodyPr wrap="none" rtlCol="0">
            <a:spAutoFit/>
          </a:bodyPr>
          <a:lstStyle/>
          <a:p>
            <a:r>
              <a:rPr lang="ja-JP" altLang="en-US" sz="2400" dirty="0">
                <a:latin typeface="メイリオ" panose="020B0604030504040204" pitchFamily="50" charset="-128"/>
                <a:ea typeface="メイリオ" panose="020B0604030504040204" pitchFamily="50" charset="-128"/>
              </a:rPr>
              <a:t>学会後、観光！！</a:t>
            </a:r>
            <a:r>
              <a:rPr kumimoji="1" lang="ja-JP" altLang="en-US" sz="2400" dirty="0">
                <a:latin typeface="メイリオ" panose="020B0604030504040204" pitchFamily="50" charset="-128"/>
                <a:ea typeface="メイリオ" panose="020B0604030504040204" pitchFamily="50" charset="-128"/>
              </a:rPr>
              <a:t>！</a:t>
            </a:r>
          </a:p>
        </p:txBody>
      </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0441" t="12994" r="30485"/>
          <a:stretch/>
        </p:blipFill>
        <p:spPr>
          <a:xfrm>
            <a:off x="9620457" y="368226"/>
            <a:ext cx="2449623" cy="3060774"/>
          </a:xfrm>
          <a:prstGeom prst="rect">
            <a:avLst/>
          </a:prstGeom>
        </p:spPr>
      </p:pic>
      <p:pic>
        <p:nvPicPr>
          <p:cNvPr id="5" name="コンテンツ プレースホルダー 4"/>
          <p:cNvPicPr>
            <a:picLocks noGrp="1" noChangeAspect="1"/>
          </p:cNvPicPr>
          <p:nvPr>
            <p:ph idx="1"/>
          </p:nvPr>
        </p:nvPicPr>
        <p:blipFill>
          <a:blip r:embed="rId5"/>
          <a:stretch>
            <a:fillRect/>
          </a:stretch>
        </p:blipFill>
        <p:spPr>
          <a:xfrm>
            <a:off x="10347991" y="4289272"/>
            <a:ext cx="1609786" cy="2147350"/>
          </a:xfrm>
          <a:prstGeom prst="rect">
            <a:avLst/>
          </a:prstGeom>
        </p:spPr>
      </p:pic>
      <p:pic>
        <p:nvPicPr>
          <p:cNvPr id="7" name="図 6"/>
          <p:cNvPicPr>
            <a:picLocks noChangeAspect="1"/>
          </p:cNvPicPr>
          <p:nvPr/>
        </p:nvPicPr>
        <p:blipFill>
          <a:blip r:embed="rId6"/>
          <a:stretch>
            <a:fillRect/>
          </a:stretch>
        </p:blipFill>
        <p:spPr>
          <a:xfrm>
            <a:off x="5643553" y="235386"/>
            <a:ext cx="3616705" cy="2408061"/>
          </a:xfrm>
          <a:prstGeom prst="rect">
            <a:avLst/>
          </a:prstGeom>
        </p:spPr>
      </p:pic>
      <p:pic>
        <p:nvPicPr>
          <p:cNvPr id="12" name="図 11"/>
          <p:cNvPicPr>
            <a:picLocks noChangeAspect="1"/>
          </p:cNvPicPr>
          <p:nvPr/>
        </p:nvPicPr>
        <p:blipFill rotWithShape="1">
          <a:blip r:embed="rId7">
            <a:extLst>
              <a:ext uri="{28A0092B-C50C-407E-A947-70E740481C1C}">
                <a14:useLocalDpi xmlns:a14="http://schemas.microsoft.com/office/drawing/2010/main" val="0"/>
              </a:ext>
            </a:extLst>
          </a:blip>
          <a:srcRect t="40018"/>
          <a:stretch/>
        </p:blipFill>
        <p:spPr>
          <a:xfrm>
            <a:off x="6197057" y="3008176"/>
            <a:ext cx="4010765" cy="3207657"/>
          </a:xfrm>
          <a:prstGeom prst="rect">
            <a:avLst/>
          </a:prstGeom>
        </p:spPr>
      </p:pic>
      <p:sp>
        <p:nvSpPr>
          <p:cNvPr id="13" name="テキスト ボックス 12"/>
          <p:cNvSpPr txBox="1"/>
          <p:nvPr/>
        </p:nvSpPr>
        <p:spPr>
          <a:xfrm>
            <a:off x="7424685" y="4183307"/>
            <a:ext cx="461665" cy="110009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りょーつ</a:t>
            </a:r>
          </a:p>
        </p:txBody>
      </p:sp>
      <p:sp>
        <p:nvSpPr>
          <p:cNvPr id="14" name="テキスト ボックス 13"/>
          <p:cNvSpPr txBox="1"/>
          <p:nvPr/>
        </p:nvSpPr>
        <p:spPr>
          <a:xfrm rot="338536">
            <a:off x="9276805" y="4493546"/>
            <a:ext cx="738664" cy="170128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すみだ</a:t>
            </a:r>
            <a:endParaRPr kumimoji="1" lang="en-US" altLang="ja-JP" dirty="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「獲物！」</a:t>
            </a:r>
            <a:endParaRPr lang="en-US" altLang="ja-JP" dirty="0">
              <a:solidFill>
                <a:schemeClr val="bg1"/>
              </a:solidFill>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6444681" y="4289272"/>
            <a:ext cx="830997" cy="2237174"/>
          </a:xfrm>
          <a:prstGeom prst="rect">
            <a:avLst/>
          </a:prstGeom>
          <a:noFill/>
        </p:spPr>
        <p:txBody>
          <a:bodyPr vert="eaVert"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街ゆく</a:t>
            </a:r>
            <a:endParaRPr kumimoji="1" lang="en-US" altLang="ja-JP" sz="1400" dirty="0">
              <a:solidFill>
                <a:schemeClr val="bg1"/>
              </a:solidFill>
              <a:latin typeface="メイリオ" panose="020B0604030504040204" pitchFamily="50" charset="-128"/>
              <a:ea typeface="メイリオ" panose="020B0604030504040204" pitchFamily="50" charset="-128"/>
            </a:endParaRPr>
          </a:p>
          <a:p>
            <a:r>
              <a:rPr kumimoji="1" lang="ja-JP" altLang="en-US" sz="1400" dirty="0">
                <a:solidFill>
                  <a:schemeClr val="bg1"/>
                </a:solidFill>
                <a:latin typeface="メイリオ" panose="020B0604030504040204" pitchFamily="50" charset="-128"/>
                <a:ea typeface="メイリオ" panose="020B0604030504040204" pitchFamily="50" charset="-128"/>
              </a:rPr>
              <a:t>　東京のおねえさん　　</a:t>
            </a:r>
            <a:endParaRPr kumimoji="1" lang="en-US" altLang="ja-JP" sz="1400" dirty="0">
              <a:solidFill>
                <a:schemeClr val="bg1"/>
              </a:solidFill>
              <a:latin typeface="メイリオ" panose="020B0604030504040204" pitchFamily="50" charset="-128"/>
              <a:ea typeface="メイリオ" panose="020B0604030504040204" pitchFamily="50" charset="-128"/>
            </a:endParaRPr>
          </a:p>
          <a:p>
            <a:r>
              <a:rPr lang="ja-JP" altLang="en-US" sz="1400" dirty="0">
                <a:solidFill>
                  <a:schemeClr val="bg1"/>
                </a:solidFill>
                <a:latin typeface="メイリオ" panose="020B0604030504040204" pitchFamily="50" charset="-128"/>
                <a:ea typeface="メイリオ" panose="020B0604030504040204" pitchFamily="50" charset="-128"/>
              </a:rPr>
              <a:t>　　　「警戒！」</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197057" y="6241327"/>
            <a:ext cx="4711360"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2018 </a:t>
            </a:r>
            <a:r>
              <a:rPr lang="ja-JP" altLang="en-US" dirty="0">
                <a:latin typeface="メイリオ" panose="020B0604030504040204" pitchFamily="50" charset="-128"/>
                <a:ea typeface="メイリオ" panose="020B0604030504040204" pitchFamily="50" charset="-128"/>
              </a:rPr>
              <a:t>年 </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サイエンスインカレ前夜祭、新宿</a:t>
            </a:r>
            <a:endParaRPr kumimoji="1" lang="en-US" altLang="ja-JP"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1402666" y="5898328"/>
            <a:ext cx="471136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2016 </a:t>
            </a:r>
            <a:r>
              <a:rPr lang="ja-JP" altLang="en-US" dirty="0">
                <a:latin typeface="メイリオ" panose="020B0604030504040204" pitchFamily="50" charset="-128"/>
                <a:ea typeface="メイリオ" panose="020B0604030504040204" pitchFamily="50" charset="-128"/>
              </a:rPr>
              <a:t>年 　サイエンスインカレ</a:t>
            </a:r>
            <a:endParaRPr kumimoji="1" lang="en-US" altLang="ja-JP"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xmlns="" id="{D8CAE2C8-FAB1-44F2-A055-691714FDF5D1}"/>
              </a:ext>
            </a:extLst>
          </p:cNvPr>
          <p:cNvSpPr txBox="1"/>
          <p:nvPr/>
        </p:nvSpPr>
        <p:spPr>
          <a:xfrm>
            <a:off x="8321904" y="1439416"/>
            <a:ext cx="461665" cy="1100090"/>
          </a:xfrm>
          <a:prstGeom prst="rect">
            <a:avLst/>
          </a:prstGeom>
          <a:noFill/>
        </p:spPr>
        <p:txBody>
          <a:bodyPr vert="eaVert" wrap="square" rtlCol="0">
            <a:spAutoFit/>
          </a:bodyPr>
          <a:lstStyle/>
          <a:p>
            <a:r>
              <a:rPr lang="ja-JP" altLang="en-US" dirty="0">
                <a:solidFill>
                  <a:schemeClr val="bg1"/>
                </a:solidFill>
                <a:latin typeface="メイリオ" panose="020B0604030504040204" pitchFamily="50" charset="-128"/>
                <a:ea typeface="メイリオ" panose="020B0604030504040204" pitchFamily="50" charset="-128"/>
              </a:rPr>
              <a:t>おおすみ</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xmlns="" id="{DC394E81-FAF2-430B-9489-B883F1D08F19}"/>
              </a:ext>
            </a:extLst>
          </p:cNvPr>
          <p:cNvSpPr txBox="1"/>
          <p:nvPr/>
        </p:nvSpPr>
        <p:spPr>
          <a:xfrm rot="204019">
            <a:off x="4633050" y="4061959"/>
            <a:ext cx="461665" cy="110009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みやにし</a:t>
            </a:r>
          </a:p>
        </p:txBody>
      </p:sp>
      <p:sp>
        <p:nvSpPr>
          <p:cNvPr id="19" name="テキスト ボックス 18">
            <a:extLst>
              <a:ext uri="{FF2B5EF4-FFF2-40B4-BE49-F238E27FC236}">
                <a16:creationId xmlns:a16="http://schemas.microsoft.com/office/drawing/2014/main" xmlns="" id="{E7BF769B-1021-492B-A627-BB3FFF69831B}"/>
              </a:ext>
            </a:extLst>
          </p:cNvPr>
          <p:cNvSpPr txBox="1"/>
          <p:nvPr/>
        </p:nvSpPr>
        <p:spPr>
          <a:xfrm>
            <a:off x="3785982" y="3413825"/>
            <a:ext cx="461665" cy="1100090"/>
          </a:xfrm>
          <a:prstGeom prst="rect">
            <a:avLst/>
          </a:prstGeom>
          <a:noFill/>
        </p:spPr>
        <p:txBody>
          <a:bodyPr vert="eaVert" wrap="square" rtlCol="0">
            <a:spAutoFit/>
          </a:bodyPr>
          <a:lstStyle/>
          <a:p>
            <a:r>
              <a:rPr kumimoji="1" lang="ja-JP" altLang="en-US" dirty="0">
                <a:latin typeface="メイリオ" panose="020B0604030504040204" pitchFamily="50" charset="-128"/>
                <a:ea typeface="メイリオ" panose="020B0604030504040204" pitchFamily="50" charset="-128"/>
              </a:rPr>
              <a:t>はるな</a:t>
            </a:r>
          </a:p>
        </p:txBody>
      </p:sp>
      <p:sp>
        <p:nvSpPr>
          <p:cNvPr id="20" name="テキスト ボックス 19">
            <a:extLst>
              <a:ext uri="{FF2B5EF4-FFF2-40B4-BE49-F238E27FC236}">
                <a16:creationId xmlns:a16="http://schemas.microsoft.com/office/drawing/2014/main" xmlns="" id="{B4C25AAE-32B8-499F-B712-083BF95D4C3D}"/>
              </a:ext>
            </a:extLst>
          </p:cNvPr>
          <p:cNvSpPr txBox="1"/>
          <p:nvPr/>
        </p:nvSpPr>
        <p:spPr>
          <a:xfrm rot="197520">
            <a:off x="2762297" y="3424800"/>
            <a:ext cx="461665" cy="110009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うまこし</a:t>
            </a:r>
          </a:p>
        </p:txBody>
      </p:sp>
      <p:sp>
        <p:nvSpPr>
          <p:cNvPr id="21" name="テキスト ボックス 20">
            <a:extLst>
              <a:ext uri="{FF2B5EF4-FFF2-40B4-BE49-F238E27FC236}">
                <a16:creationId xmlns:a16="http://schemas.microsoft.com/office/drawing/2014/main" xmlns="" id="{FF985CAA-E75A-4628-9471-16F7E344DAF5}"/>
              </a:ext>
            </a:extLst>
          </p:cNvPr>
          <p:cNvSpPr txBox="1"/>
          <p:nvPr/>
        </p:nvSpPr>
        <p:spPr>
          <a:xfrm rot="297522">
            <a:off x="1385427" y="4027739"/>
            <a:ext cx="461665" cy="110009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みやもと</a:t>
            </a:r>
          </a:p>
        </p:txBody>
      </p:sp>
      <p:sp>
        <p:nvSpPr>
          <p:cNvPr id="24" name="テキスト ボックス 23">
            <a:extLst>
              <a:ext uri="{FF2B5EF4-FFF2-40B4-BE49-F238E27FC236}">
                <a16:creationId xmlns:a16="http://schemas.microsoft.com/office/drawing/2014/main" xmlns="" id="{E6E21D0E-D445-44B5-8092-9A57F0A8FEB0}"/>
              </a:ext>
            </a:extLst>
          </p:cNvPr>
          <p:cNvSpPr txBox="1"/>
          <p:nvPr/>
        </p:nvSpPr>
        <p:spPr>
          <a:xfrm>
            <a:off x="10227804" y="2356713"/>
            <a:ext cx="353943" cy="1100090"/>
          </a:xfrm>
          <a:prstGeom prst="rect">
            <a:avLst/>
          </a:prstGeom>
          <a:noFill/>
        </p:spPr>
        <p:txBody>
          <a:bodyPr vert="eaVert" wrap="square" rtlCol="0">
            <a:spAutoFit/>
          </a:bodyPr>
          <a:lstStyle/>
          <a:p>
            <a:r>
              <a:rPr kumimoji="1" lang="ja-JP" altLang="en-US" sz="1100" dirty="0">
                <a:solidFill>
                  <a:schemeClr val="bg1"/>
                </a:solidFill>
                <a:latin typeface="メイリオ" panose="020B0604030504040204" pitchFamily="50" charset="-128"/>
                <a:ea typeface="メイリオ" panose="020B0604030504040204" pitchFamily="50" charset="-128"/>
              </a:rPr>
              <a:t>ありさ</a:t>
            </a:r>
          </a:p>
        </p:txBody>
      </p:sp>
      <p:sp>
        <p:nvSpPr>
          <p:cNvPr id="25" name="テキスト ボックス 24">
            <a:extLst>
              <a:ext uri="{FF2B5EF4-FFF2-40B4-BE49-F238E27FC236}">
                <a16:creationId xmlns:a16="http://schemas.microsoft.com/office/drawing/2014/main" xmlns="" id="{2F690E3E-1188-4572-BBF9-6D6525A72447}"/>
              </a:ext>
            </a:extLst>
          </p:cNvPr>
          <p:cNvSpPr txBox="1"/>
          <p:nvPr/>
        </p:nvSpPr>
        <p:spPr>
          <a:xfrm>
            <a:off x="10589896" y="2281773"/>
            <a:ext cx="353943" cy="1100090"/>
          </a:xfrm>
          <a:prstGeom prst="rect">
            <a:avLst/>
          </a:prstGeom>
          <a:noFill/>
        </p:spPr>
        <p:txBody>
          <a:bodyPr vert="eaVert" wrap="square" rtlCol="0">
            <a:spAutoFit/>
          </a:bodyPr>
          <a:lstStyle/>
          <a:p>
            <a:r>
              <a:rPr kumimoji="1" lang="ja-JP" altLang="en-US" sz="1100" dirty="0">
                <a:solidFill>
                  <a:schemeClr val="bg1"/>
                </a:solidFill>
                <a:latin typeface="メイリオ" panose="020B0604030504040204" pitchFamily="50" charset="-128"/>
                <a:ea typeface="メイリオ" panose="020B0604030504040204" pitchFamily="50" charset="-128"/>
              </a:rPr>
              <a:t>はるな</a:t>
            </a:r>
          </a:p>
        </p:txBody>
      </p:sp>
      <p:sp>
        <p:nvSpPr>
          <p:cNvPr id="26" name="テキスト ボックス 25">
            <a:extLst>
              <a:ext uri="{FF2B5EF4-FFF2-40B4-BE49-F238E27FC236}">
                <a16:creationId xmlns:a16="http://schemas.microsoft.com/office/drawing/2014/main" xmlns="" id="{31A2C695-1C6A-4F0C-8F27-55861BA9EE4E}"/>
              </a:ext>
            </a:extLst>
          </p:cNvPr>
          <p:cNvSpPr txBox="1"/>
          <p:nvPr/>
        </p:nvSpPr>
        <p:spPr>
          <a:xfrm>
            <a:off x="10941946" y="2458131"/>
            <a:ext cx="353943" cy="1100090"/>
          </a:xfrm>
          <a:prstGeom prst="rect">
            <a:avLst/>
          </a:prstGeom>
          <a:noFill/>
        </p:spPr>
        <p:txBody>
          <a:bodyPr vert="eaVert" wrap="square" rtlCol="0">
            <a:spAutoFit/>
          </a:bodyPr>
          <a:lstStyle/>
          <a:p>
            <a:r>
              <a:rPr kumimoji="1" lang="ja-JP" altLang="en-US" sz="1100" dirty="0">
                <a:solidFill>
                  <a:schemeClr val="bg1"/>
                </a:solidFill>
                <a:latin typeface="メイリオ" panose="020B0604030504040204" pitchFamily="50" charset="-128"/>
                <a:ea typeface="メイリオ" panose="020B0604030504040204" pitchFamily="50" charset="-128"/>
              </a:rPr>
              <a:t>みのり</a:t>
            </a:r>
          </a:p>
        </p:txBody>
      </p:sp>
      <p:sp>
        <p:nvSpPr>
          <p:cNvPr id="27" name="テキスト ボックス 26">
            <a:extLst>
              <a:ext uri="{FF2B5EF4-FFF2-40B4-BE49-F238E27FC236}">
                <a16:creationId xmlns:a16="http://schemas.microsoft.com/office/drawing/2014/main" xmlns="" id="{7A518BE9-3676-4C59-9CAF-8B1EA824DB2A}"/>
              </a:ext>
            </a:extLst>
          </p:cNvPr>
          <p:cNvSpPr txBox="1"/>
          <p:nvPr/>
        </p:nvSpPr>
        <p:spPr>
          <a:xfrm rot="21430474">
            <a:off x="11315871" y="2458131"/>
            <a:ext cx="353943" cy="1100090"/>
          </a:xfrm>
          <a:prstGeom prst="rect">
            <a:avLst/>
          </a:prstGeom>
          <a:noFill/>
        </p:spPr>
        <p:txBody>
          <a:bodyPr vert="eaVert" wrap="square" rtlCol="0">
            <a:spAutoFit/>
          </a:bodyPr>
          <a:lstStyle/>
          <a:p>
            <a:r>
              <a:rPr kumimoji="1" lang="ja-JP" altLang="en-US" sz="1100" dirty="0">
                <a:latin typeface="メイリオ" panose="020B0604030504040204" pitchFamily="50" charset="-128"/>
                <a:ea typeface="メイリオ" panose="020B0604030504040204" pitchFamily="50" charset="-128"/>
              </a:rPr>
              <a:t>えいか</a:t>
            </a:r>
          </a:p>
        </p:txBody>
      </p:sp>
      <p:sp>
        <p:nvSpPr>
          <p:cNvPr id="28" name="テキスト ボックス 27">
            <a:extLst>
              <a:ext uri="{FF2B5EF4-FFF2-40B4-BE49-F238E27FC236}">
                <a16:creationId xmlns:a16="http://schemas.microsoft.com/office/drawing/2014/main" xmlns="" id="{D6ECE941-9380-478A-9237-3BFBBA7E1DBA}"/>
              </a:ext>
            </a:extLst>
          </p:cNvPr>
          <p:cNvSpPr txBox="1"/>
          <p:nvPr/>
        </p:nvSpPr>
        <p:spPr>
          <a:xfrm rot="21167079">
            <a:off x="11097917" y="5602872"/>
            <a:ext cx="353943" cy="1100090"/>
          </a:xfrm>
          <a:prstGeom prst="rect">
            <a:avLst/>
          </a:prstGeom>
          <a:noFill/>
        </p:spPr>
        <p:txBody>
          <a:bodyPr vert="eaVert" wrap="square" rtlCol="0">
            <a:spAutoFit/>
          </a:bodyPr>
          <a:lstStyle/>
          <a:p>
            <a:r>
              <a:rPr kumimoji="1" lang="ja-JP" altLang="en-US" sz="1100" dirty="0">
                <a:solidFill>
                  <a:schemeClr val="bg1"/>
                </a:solidFill>
                <a:latin typeface="メイリオ" panose="020B0604030504040204" pitchFamily="50" charset="-128"/>
                <a:ea typeface="メイリオ" panose="020B0604030504040204" pitchFamily="50" charset="-128"/>
              </a:rPr>
              <a:t>うまこし</a:t>
            </a:r>
          </a:p>
        </p:txBody>
      </p:sp>
      <p:sp>
        <p:nvSpPr>
          <p:cNvPr id="29" name="テキスト ボックス 28">
            <a:extLst>
              <a:ext uri="{FF2B5EF4-FFF2-40B4-BE49-F238E27FC236}">
                <a16:creationId xmlns:a16="http://schemas.microsoft.com/office/drawing/2014/main" xmlns="" id="{0B6D38FB-DA42-4B75-977B-6EE072845D90}"/>
              </a:ext>
            </a:extLst>
          </p:cNvPr>
          <p:cNvSpPr txBox="1"/>
          <p:nvPr/>
        </p:nvSpPr>
        <p:spPr>
          <a:xfrm rot="394360">
            <a:off x="5924761" y="1693594"/>
            <a:ext cx="1176025" cy="307777"/>
          </a:xfrm>
          <a:prstGeom prst="rect">
            <a:avLst/>
          </a:prstGeom>
          <a:noFill/>
        </p:spPr>
        <p:txBody>
          <a:bodyPr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あかおに</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3" name="スマイル 2"/>
          <p:cNvSpPr/>
          <p:nvPr/>
        </p:nvSpPr>
        <p:spPr>
          <a:xfrm>
            <a:off x="6595846" y="3492892"/>
            <a:ext cx="540860" cy="535211"/>
          </a:xfrm>
          <a:prstGeom prst="smileyFace">
            <a:avLst/>
          </a:prstGeom>
          <a:gradFill>
            <a:gsLst>
              <a:gs pos="100000">
                <a:schemeClr val="accent4">
                  <a:lumMod val="40000"/>
                  <a:lumOff val="60000"/>
                </a:schemeClr>
              </a:gs>
              <a:gs pos="86000">
                <a:srgbClr val="FFFF00"/>
              </a:gs>
            </a:gsLst>
            <a:path path="circle">
              <a:fillToRect l="50000" t="50000" r="50000" b="50000"/>
            </a:path>
          </a:gradFill>
          <a:ln>
            <a:solidFill>
              <a:srgbClr val="FF0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6537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04445" y="349940"/>
            <a:ext cx="4325817" cy="584775"/>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成果・表彰・おもいで</a:t>
            </a:r>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95895" y="934715"/>
            <a:ext cx="3575018"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田中 </a:t>
            </a:r>
            <a:r>
              <a:rPr lang="ja-JP" altLang="en-US" sz="2400" dirty="0">
                <a:latin typeface="メイリオ" panose="020B0604030504040204" pitchFamily="50" charset="-128"/>
                <a:ea typeface="メイリオ" panose="020B0604030504040204" pitchFamily="50" charset="-128"/>
              </a:rPr>
              <a:t>潤也 </a:t>
            </a:r>
            <a:r>
              <a:rPr kumimoji="1" lang="ja-JP" altLang="en-US" sz="2400" dirty="0">
                <a:latin typeface="メイリオ" panose="020B0604030504040204" pitchFamily="50" charset="-128"/>
                <a:ea typeface="メイリオ" panose="020B0604030504040204" pitchFamily="50" charset="-128"/>
              </a:rPr>
              <a:t>教授 還暦祝い</a:t>
            </a: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21026" t="28077" r="19647" b="13590"/>
          <a:stretch/>
        </p:blipFill>
        <p:spPr>
          <a:xfrm>
            <a:off x="6752492" y="123092"/>
            <a:ext cx="3874896" cy="2857501"/>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30128" t="9715" b="14559"/>
          <a:stretch/>
        </p:blipFill>
        <p:spPr>
          <a:xfrm rot="5400000">
            <a:off x="-46929" y="2129127"/>
            <a:ext cx="3508131" cy="2851563"/>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2277" t="9359" r="2435" b="2179"/>
          <a:stretch/>
        </p:blipFill>
        <p:spPr>
          <a:xfrm>
            <a:off x="2171700" y="3522076"/>
            <a:ext cx="4677510" cy="3256793"/>
          </a:xfrm>
          <a:prstGeom prst="rect">
            <a:avLst/>
          </a:prstGeom>
        </p:spPr>
      </p:pic>
      <p:sp>
        <p:nvSpPr>
          <p:cNvPr id="24" name="テキスト ボックス 23"/>
          <p:cNvSpPr txBox="1"/>
          <p:nvPr/>
        </p:nvSpPr>
        <p:spPr>
          <a:xfrm rot="526722">
            <a:off x="5734116" y="4438070"/>
            <a:ext cx="738664" cy="1246495"/>
          </a:xfrm>
          <a:prstGeom prst="rect">
            <a:avLst/>
          </a:prstGeom>
          <a:noFill/>
        </p:spPr>
        <p:txBody>
          <a:bodyPr vert="eaVert" wrap="none" rtlCol="0">
            <a:spAutoFit/>
          </a:bodyPr>
          <a:lstStyle/>
          <a:p>
            <a:r>
              <a:rPr kumimoji="1" lang="ja-JP" altLang="en-US" dirty="0" err="1">
                <a:solidFill>
                  <a:schemeClr val="bg1"/>
                </a:solidFill>
                <a:latin typeface="メイリオ" panose="020B0604030504040204" pitchFamily="50" charset="-128"/>
                <a:ea typeface="メイリオ" panose="020B0604030504040204" pitchFamily="50" charset="-128"/>
              </a:rPr>
              <a:t>はよ</a:t>
            </a:r>
            <a:endParaRPr kumimoji="1" lang="en-US" altLang="ja-JP" dirty="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kumimoji="1" lang="ja-JP" altLang="en-US" dirty="0">
                <a:solidFill>
                  <a:schemeClr val="bg1"/>
                </a:solidFill>
                <a:latin typeface="メイリオ" panose="020B0604030504040204" pitchFamily="50" charset="-128"/>
                <a:ea typeface="メイリオ" panose="020B0604030504040204" pitchFamily="50" charset="-128"/>
              </a:rPr>
              <a:t>食べたい</a:t>
            </a:r>
          </a:p>
        </p:txBody>
      </p:sp>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l="15930" t="3846" r="15994" b="7949"/>
          <a:stretch/>
        </p:blipFill>
        <p:spPr>
          <a:xfrm>
            <a:off x="4239270" y="934715"/>
            <a:ext cx="2357664" cy="2291063"/>
          </a:xfrm>
          <a:prstGeom prst="rect">
            <a:avLst/>
          </a:prstGeom>
        </p:spPr>
      </p:pic>
      <p:sp>
        <p:nvSpPr>
          <p:cNvPr id="26" name="テキスト ボックス 25"/>
          <p:cNvSpPr txBox="1"/>
          <p:nvPr/>
        </p:nvSpPr>
        <p:spPr>
          <a:xfrm>
            <a:off x="553362" y="1477136"/>
            <a:ext cx="2492990"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ご入場、サプライズ！</a:t>
            </a:r>
          </a:p>
        </p:txBody>
      </p:sp>
      <p:sp>
        <p:nvSpPr>
          <p:cNvPr id="27" name="テキスト ボックス 26"/>
          <p:cNvSpPr txBox="1"/>
          <p:nvPr/>
        </p:nvSpPr>
        <p:spPr>
          <a:xfrm>
            <a:off x="6983469" y="2980593"/>
            <a:ext cx="3483133" cy="369332"/>
          </a:xfrm>
          <a:prstGeom prst="rect">
            <a:avLst/>
          </a:prstGeom>
          <a:noFill/>
        </p:spPr>
        <p:txBody>
          <a:bodyPr wrap="none" rtlCol="0">
            <a:spAutoFit/>
          </a:bodyPr>
          <a:lstStyle/>
          <a:p>
            <a:r>
              <a:rPr kumimoji="1" lang="en-US" altLang="ja-JP" dirty="0">
                <a:latin typeface="メイリオ" panose="020B0604030504040204" pitchFamily="50" charset="-128"/>
                <a:ea typeface="メイリオ" panose="020B0604030504040204" pitchFamily="50" charset="-128"/>
              </a:rPr>
              <a:t>60</a:t>
            </a:r>
            <a:r>
              <a:rPr kumimoji="1" lang="en-US" altLang="ja-JP" baseline="30000" dirty="0">
                <a:latin typeface="メイリオ" panose="020B0604030504040204" pitchFamily="50" charset="-128"/>
                <a:ea typeface="メイリオ" panose="020B0604030504040204" pitchFamily="50" charset="-128"/>
              </a:rPr>
              <a:t>th</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タペストリー、アメコミ風</a:t>
            </a: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t="34744" r="15356" b="9616"/>
          <a:stretch/>
        </p:blipFill>
        <p:spPr>
          <a:xfrm>
            <a:off x="7386026" y="3429000"/>
            <a:ext cx="3241362" cy="2840966"/>
          </a:xfrm>
          <a:prstGeom prst="rect">
            <a:avLst/>
          </a:prstGeom>
        </p:spPr>
      </p:pic>
      <p:sp>
        <p:nvSpPr>
          <p:cNvPr id="28" name="テキスト ボックス 27"/>
          <p:cNvSpPr txBox="1"/>
          <p:nvPr/>
        </p:nvSpPr>
        <p:spPr>
          <a:xfrm rot="20835733">
            <a:off x="9263226" y="4514963"/>
            <a:ext cx="615553" cy="1708160"/>
          </a:xfrm>
          <a:prstGeom prst="rect">
            <a:avLst/>
          </a:prstGeom>
          <a:noFill/>
        </p:spPr>
        <p:txBody>
          <a:bodyPr vert="eaVert" wrap="none" rtlCol="0">
            <a:spAutoFit/>
          </a:bodyPr>
          <a:lstStyle/>
          <a:p>
            <a:r>
              <a:rPr kumimoji="1" lang="ja-JP" altLang="en-US" sz="1400" dirty="0" err="1">
                <a:solidFill>
                  <a:schemeClr val="bg1"/>
                </a:solidFill>
                <a:latin typeface="メイリオ" panose="020B0604030504040204" pitchFamily="50" charset="-128"/>
                <a:ea typeface="メイリオ" panose="020B0604030504040204" pitchFamily="50" charset="-128"/>
              </a:rPr>
              <a:t>てっちゃん</a:t>
            </a:r>
            <a:r>
              <a:rPr kumimoji="1" lang="en-US" altLang="ja-JP" sz="1400" dirty="0">
                <a:solidFill>
                  <a:schemeClr val="bg1"/>
                </a:solidFill>
                <a:latin typeface="メイリオ" panose="020B0604030504040204" pitchFamily="50" charset="-128"/>
                <a:ea typeface="メイリオ" panose="020B0604030504040204" pitchFamily="50" charset="-128"/>
              </a:rPr>
              <a:t/>
            </a:r>
            <a:br>
              <a:rPr kumimoji="1" lang="en-US" altLang="ja-JP" sz="1400" dirty="0">
                <a:solidFill>
                  <a:schemeClr val="bg1"/>
                </a:solidFill>
                <a:latin typeface="メイリオ" panose="020B0604030504040204" pitchFamily="50" charset="-128"/>
                <a:ea typeface="メイリオ" panose="020B0604030504040204" pitchFamily="50" charset="-128"/>
              </a:rPr>
            </a:br>
            <a:r>
              <a:rPr kumimoji="1" lang="ja-JP" altLang="en-US" sz="1400" dirty="0">
                <a:solidFill>
                  <a:schemeClr val="bg1"/>
                </a:solidFill>
                <a:latin typeface="メイリオ" panose="020B0604030504040204" pitchFamily="50" charset="-128"/>
                <a:ea typeface="メイリオ" panose="020B0604030504040204" pitchFamily="50" charset="-128"/>
              </a:rPr>
              <a:t>　お祝いチェロ独奏</a:t>
            </a:r>
          </a:p>
        </p:txBody>
      </p:sp>
      <p:sp>
        <p:nvSpPr>
          <p:cNvPr id="14" name="テキスト ボックス 13">
            <a:extLst>
              <a:ext uri="{FF2B5EF4-FFF2-40B4-BE49-F238E27FC236}">
                <a16:creationId xmlns:a16="http://schemas.microsoft.com/office/drawing/2014/main" xmlns="" id="{84A9AB90-4A01-457F-A51A-FA851F588B89}"/>
              </a:ext>
            </a:extLst>
          </p:cNvPr>
          <p:cNvSpPr txBox="1"/>
          <p:nvPr/>
        </p:nvSpPr>
        <p:spPr>
          <a:xfrm rot="21359958">
            <a:off x="2740549" y="4579954"/>
            <a:ext cx="461665" cy="110009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田中先生</a:t>
            </a:r>
          </a:p>
        </p:txBody>
      </p:sp>
    </p:spTree>
    <p:extLst>
      <p:ext uri="{BB962C8B-B14F-4D97-AF65-F5344CB8AC3E}">
        <p14:creationId xmlns:p14="http://schemas.microsoft.com/office/powerpoint/2010/main" val="127442159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04445" y="349940"/>
            <a:ext cx="4325817" cy="584775"/>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成果・表彰・おもいで</a:t>
            </a:r>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95895" y="934715"/>
            <a:ext cx="3575018" cy="461665"/>
          </a:xfrm>
          <a:prstGeom prst="rect">
            <a:avLst/>
          </a:prstGeom>
          <a:noFill/>
        </p:spPr>
        <p:txBody>
          <a:bodyPr wrap="none" rtlCol="0">
            <a:spAutoFit/>
          </a:bodyPr>
          <a:lstStyle/>
          <a:p>
            <a:r>
              <a:rPr kumimoji="1" lang="ja-JP" altLang="en-US" sz="2400" dirty="0">
                <a:latin typeface="メイリオ" panose="020B0604030504040204" pitchFamily="50" charset="-128"/>
                <a:ea typeface="メイリオ" panose="020B0604030504040204" pitchFamily="50" charset="-128"/>
              </a:rPr>
              <a:t>田中 </a:t>
            </a:r>
            <a:r>
              <a:rPr lang="ja-JP" altLang="en-US" sz="2400" dirty="0">
                <a:latin typeface="メイリオ" panose="020B0604030504040204" pitchFamily="50" charset="-128"/>
                <a:ea typeface="メイリオ" panose="020B0604030504040204" pitchFamily="50" charset="-128"/>
              </a:rPr>
              <a:t>潤也 </a:t>
            </a:r>
            <a:r>
              <a:rPr kumimoji="1" lang="ja-JP" altLang="en-US" sz="2400" dirty="0">
                <a:latin typeface="メイリオ" panose="020B0604030504040204" pitchFamily="50" charset="-128"/>
                <a:ea typeface="メイリオ" panose="020B0604030504040204" pitchFamily="50" charset="-128"/>
              </a:rPr>
              <a:t>教授 還暦祝い</a:t>
            </a:r>
          </a:p>
        </p:txBody>
      </p:sp>
      <p:sp>
        <p:nvSpPr>
          <p:cNvPr id="27" name="テキスト ボックス 26"/>
          <p:cNvSpPr txBox="1"/>
          <p:nvPr/>
        </p:nvSpPr>
        <p:spPr>
          <a:xfrm>
            <a:off x="8350365" y="2397117"/>
            <a:ext cx="1107996"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千客万来</a:t>
            </a: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21603" t="24359" r="3493" b="8076"/>
          <a:stretch/>
        </p:blipFill>
        <p:spPr>
          <a:xfrm>
            <a:off x="200016" y="1519490"/>
            <a:ext cx="4366775" cy="2954160"/>
          </a:xfrm>
          <a:prstGeom prst="rect">
            <a:avLst/>
          </a:prstGeom>
        </p:spPr>
      </p:pic>
      <p:sp>
        <p:nvSpPr>
          <p:cNvPr id="14" name="テキスト ボックス 13"/>
          <p:cNvSpPr txBox="1"/>
          <p:nvPr/>
        </p:nvSpPr>
        <p:spPr>
          <a:xfrm rot="21160034">
            <a:off x="3250302" y="2803075"/>
            <a:ext cx="553998" cy="861774"/>
          </a:xfrm>
          <a:prstGeom prst="rect">
            <a:avLst/>
          </a:prstGeom>
          <a:noFill/>
        </p:spPr>
        <p:txBody>
          <a:bodyPr vert="eaVert" wrap="none" rtlCol="0">
            <a:spAutoFit/>
          </a:bodyPr>
          <a:lstStyle/>
          <a:p>
            <a:r>
              <a:rPr kumimoji="1" lang="ja-JP" altLang="en-US" sz="1200" dirty="0">
                <a:solidFill>
                  <a:schemeClr val="bg1"/>
                </a:solidFill>
                <a:latin typeface="メイリオ" panose="020B0604030504040204" pitchFamily="50" charset="-128"/>
                <a:ea typeface="メイリオ" panose="020B0604030504040204" pitchFamily="50" charset="-128"/>
              </a:rPr>
              <a:t>マジシャン</a:t>
            </a:r>
            <a:endParaRPr kumimoji="1" lang="en-US" altLang="ja-JP" sz="1200" dirty="0">
              <a:solidFill>
                <a:schemeClr val="bg1"/>
              </a:solidFill>
              <a:latin typeface="メイリオ" panose="020B0604030504040204" pitchFamily="50" charset="-128"/>
              <a:ea typeface="メイリオ" panose="020B0604030504040204" pitchFamily="50" charset="-128"/>
            </a:endParaRPr>
          </a:p>
          <a:p>
            <a:r>
              <a:rPr lang="ja-JP" altLang="en-US" sz="1200" dirty="0">
                <a:solidFill>
                  <a:schemeClr val="bg1"/>
                </a:solidFill>
                <a:latin typeface="メイリオ" panose="020B0604030504040204" pitchFamily="50" charset="-128"/>
                <a:ea typeface="メイリオ" panose="020B0604030504040204" pitchFamily="50" charset="-128"/>
              </a:rPr>
              <a:t>　たかもと</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7852" t="1666" r="17340" b="11025"/>
          <a:stretch/>
        </p:blipFill>
        <p:spPr>
          <a:xfrm>
            <a:off x="4853354" y="140677"/>
            <a:ext cx="2233246" cy="2256440"/>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t="9615" b="3077"/>
          <a:stretch/>
        </p:blipFill>
        <p:spPr>
          <a:xfrm>
            <a:off x="5830556" y="2771245"/>
            <a:ext cx="5918897" cy="3875740"/>
          </a:xfrm>
          <a:prstGeom prst="rect">
            <a:avLst/>
          </a:prstGeom>
        </p:spPr>
      </p:pic>
    </p:spTree>
    <p:extLst>
      <p:ext uri="{BB962C8B-B14F-4D97-AF65-F5344CB8AC3E}">
        <p14:creationId xmlns:p14="http://schemas.microsoft.com/office/powerpoint/2010/main" val="243748143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404445" y="349940"/>
            <a:ext cx="4325817" cy="584775"/>
          </a:xfrm>
          <a:prstGeom prst="rect">
            <a:avLst/>
          </a:prstGeom>
          <a:noFill/>
        </p:spPr>
        <p:txBody>
          <a:bodyPr wrap="square" rtlCol="0">
            <a:spAutoFit/>
          </a:bodyPr>
          <a:lstStyle/>
          <a:p>
            <a:r>
              <a:rPr kumimoji="1" lang="ja-JP" altLang="en-US" sz="3200" b="1" u="sng" dirty="0">
                <a:solidFill>
                  <a:srgbClr val="FFFF00"/>
                </a:solidFill>
                <a:latin typeface="メイリオ" panose="020B0604030504040204" pitchFamily="50" charset="-128"/>
                <a:ea typeface="メイリオ" panose="020B0604030504040204" pitchFamily="50" charset="-128"/>
              </a:rPr>
              <a:t>成果・表彰・おもいで</a:t>
            </a:r>
            <a:endParaRPr kumimoji="1" lang="en-US" altLang="ja-JP" sz="2400" dirty="0">
              <a:solidFill>
                <a:srgbClr val="FFFF00"/>
              </a:solidFill>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95895" y="934715"/>
            <a:ext cx="8435323" cy="461665"/>
          </a:xfrm>
          <a:prstGeom prst="rect">
            <a:avLst/>
          </a:prstGeom>
          <a:noFill/>
        </p:spPr>
        <p:txBody>
          <a:bodyPr wrap="none" rtlCol="0">
            <a:spAutoFit/>
          </a:bodyPr>
          <a:lstStyle/>
          <a:p>
            <a:r>
              <a:rPr kumimoji="1" lang="en-US" altLang="ja-JP" sz="2400" dirty="0">
                <a:latin typeface="メイリオ" panose="020B0604030504040204" pitchFamily="50" charset="-128"/>
                <a:ea typeface="メイリオ" panose="020B0604030504040204" pitchFamily="50" charset="-128"/>
              </a:rPr>
              <a:t>2019 </a:t>
            </a:r>
            <a:r>
              <a:rPr kumimoji="1" lang="ja-JP" altLang="en-US" sz="2400" dirty="0">
                <a:latin typeface="メイリオ" panose="020B0604030504040204" pitchFamily="50" charset="-128"/>
                <a:ea typeface="メイリオ" panose="020B0604030504040204" pitchFamily="50" charset="-128"/>
              </a:rPr>
              <a:t>年度 </a:t>
            </a:r>
            <a:r>
              <a:rPr kumimoji="1" lang="en-US" altLang="ja-JP" sz="2400" b="1" u="sng" dirty="0">
                <a:solidFill>
                  <a:srgbClr val="FFFF00"/>
                </a:solidFill>
                <a:latin typeface="メイリオ" panose="020B0604030504040204" pitchFamily="50" charset="-128"/>
                <a:ea typeface="メイリオ" panose="020B0604030504040204" pitchFamily="50" charset="-128"/>
              </a:rPr>
              <a:t>6 </a:t>
            </a:r>
            <a:r>
              <a:rPr kumimoji="1" lang="ja-JP" altLang="en-US" sz="2400" b="1" u="sng" dirty="0">
                <a:solidFill>
                  <a:srgbClr val="FFFF00"/>
                </a:solidFill>
                <a:latin typeface="メイリオ" panose="020B0604030504040204" pitchFamily="50" charset="-128"/>
                <a:ea typeface="メイリオ" panose="020B0604030504040204" pitchFamily="50" charset="-128"/>
              </a:rPr>
              <a:t>年生</a:t>
            </a:r>
            <a:r>
              <a:rPr kumimoji="1" lang="ja-JP" altLang="en-US" sz="2400" b="1" dirty="0">
                <a:solidFill>
                  <a:srgbClr val="FFFF00"/>
                </a:solidFill>
                <a:latin typeface="メイリオ" panose="020B0604030504040204" pitchFamily="50" charset="-128"/>
                <a:ea typeface="メイリオ" panose="020B0604030504040204" pitchFamily="50" charset="-128"/>
              </a:rPr>
              <a:t> </a:t>
            </a:r>
            <a:r>
              <a:rPr kumimoji="1" lang="ja-JP" altLang="en-US" sz="2400" dirty="0">
                <a:latin typeface="メイリオ" panose="020B0604030504040204" pitchFamily="50" charset="-128"/>
                <a:ea typeface="メイリオ" panose="020B0604030504040204" pitchFamily="50" charset="-128"/>
              </a:rPr>
              <a:t>国家試験受験出発 ➡ からの ➡ 合格祝い</a:t>
            </a: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3534" t="12436" r="7187" b="11026"/>
          <a:stretch/>
        </p:blipFill>
        <p:spPr>
          <a:xfrm>
            <a:off x="281353" y="1396380"/>
            <a:ext cx="8241148" cy="3974124"/>
          </a:xfrm>
          <a:prstGeom prst="rect">
            <a:avLst/>
          </a:prstGeom>
        </p:spPr>
      </p:pic>
      <p:sp>
        <p:nvSpPr>
          <p:cNvPr id="3" name="円/楕円 2"/>
          <p:cNvSpPr/>
          <p:nvPr/>
        </p:nvSpPr>
        <p:spPr>
          <a:xfrm>
            <a:off x="2057400" y="2013438"/>
            <a:ext cx="624254" cy="6594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681654" y="2085777"/>
            <a:ext cx="624254" cy="6594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3379177" y="2099965"/>
            <a:ext cx="624254" cy="65942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flipH="1">
            <a:off x="2242038" y="1283677"/>
            <a:ext cx="127489" cy="72976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694843" y="1283677"/>
            <a:ext cx="171449" cy="8021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endCxn id="8" idx="0"/>
          </p:cNvCxnSpPr>
          <p:nvPr/>
        </p:nvCxnSpPr>
        <p:spPr>
          <a:xfrm>
            <a:off x="3070715" y="1299664"/>
            <a:ext cx="620589" cy="80030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t="26667" b="19487"/>
          <a:stretch/>
        </p:blipFill>
        <p:spPr>
          <a:xfrm>
            <a:off x="4401927" y="3640396"/>
            <a:ext cx="7597285" cy="3068134"/>
          </a:xfrm>
          <a:prstGeom prst="rect">
            <a:avLst/>
          </a:prstGeom>
        </p:spPr>
      </p:pic>
      <p:sp>
        <p:nvSpPr>
          <p:cNvPr id="12" name="テキスト ボックス 11">
            <a:extLst>
              <a:ext uri="{FF2B5EF4-FFF2-40B4-BE49-F238E27FC236}">
                <a16:creationId xmlns:a16="http://schemas.microsoft.com/office/drawing/2014/main" xmlns="" id="{8B896E7B-D637-46F7-AD79-0AF1AEE5655F}"/>
              </a:ext>
            </a:extLst>
          </p:cNvPr>
          <p:cNvSpPr txBox="1"/>
          <p:nvPr/>
        </p:nvSpPr>
        <p:spPr>
          <a:xfrm rot="197520">
            <a:off x="9902400" y="4595234"/>
            <a:ext cx="461665" cy="1100090"/>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田中先生</a:t>
            </a:r>
          </a:p>
        </p:txBody>
      </p:sp>
      <p:sp>
        <p:nvSpPr>
          <p:cNvPr id="15" name="テキスト ボックス 14">
            <a:extLst>
              <a:ext uri="{FF2B5EF4-FFF2-40B4-BE49-F238E27FC236}">
                <a16:creationId xmlns:a16="http://schemas.microsoft.com/office/drawing/2014/main" xmlns="" id="{5AC4B505-E69B-4163-8561-36B0FD3C9201}"/>
              </a:ext>
            </a:extLst>
          </p:cNvPr>
          <p:cNvSpPr txBox="1"/>
          <p:nvPr/>
        </p:nvSpPr>
        <p:spPr>
          <a:xfrm rot="21376059">
            <a:off x="11219223" y="4864160"/>
            <a:ext cx="738664" cy="1293731"/>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rPr>
              <a:t>チョードリ　　　</a:t>
            </a:r>
            <a:endParaRPr kumimoji="1" lang="en-US" altLang="ja-JP" dirty="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kumimoji="1" lang="ja-JP" altLang="en-US" dirty="0">
                <a:solidFill>
                  <a:schemeClr val="bg1"/>
                </a:solidFill>
                <a:latin typeface="メイリオ" panose="020B0604030504040204" pitchFamily="50" charset="-128"/>
                <a:ea typeface="メイリオ" panose="020B0604030504040204" pitchFamily="50" charset="-128"/>
              </a:rPr>
              <a:t>助教</a:t>
            </a:r>
          </a:p>
        </p:txBody>
      </p:sp>
      <p:sp>
        <p:nvSpPr>
          <p:cNvPr id="16" name="テキスト ボックス 15">
            <a:extLst>
              <a:ext uri="{FF2B5EF4-FFF2-40B4-BE49-F238E27FC236}">
                <a16:creationId xmlns:a16="http://schemas.microsoft.com/office/drawing/2014/main" xmlns="" id="{1A037CB8-D593-4370-8574-93D828ACFB69}"/>
              </a:ext>
            </a:extLst>
          </p:cNvPr>
          <p:cNvSpPr txBox="1"/>
          <p:nvPr/>
        </p:nvSpPr>
        <p:spPr>
          <a:xfrm rot="21257461">
            <a:off x="8727927" y="5739305"/>
            <a:ext cx="1015663" cy="1100090"/>
          </a:xfrm>
          <a:prstGeom prst="rect">
            <a:avLst/>
          </a:prstGeom>
          <a:noFill/>
        </p:spPr>
        <p:txBody>
          <a:bodyPr vert="eaVert"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矢野准教授</a:t>
            </a:r>
          </a:p>
        </p:txBody>
      </p:sp>
    </p:spTree>
    <p:extLst>
      <p:ext uri="{BB962C8B-B14F-4D97-AF65-F5344CB8AC3E}">
        <p14:creationId xmlns:p14="http://schemas.microsoft.com/office/powerpoint/2010/main" val="15278411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ファセット">
  <a:themeElements>
    <a:clrScheme name="グレースケール">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ンセット">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スライス</Template>
  <TotalTime>523</TotalTime>
  <Words>1866</Words>
  <Application>Microsoft Office PowerPoint</Application>
  <PresentationFormat>ワイド画面</PresentationFormat>
  <Paragraphs>202</Paragraphs>
  <Slides>11</Slides>
  <Notes>8</Notes>
  <HiddenSlides>0</HiddenSlides>
  <MMClips>6</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11</vt:i4>
      </vt:variant>
    </vt:vector>
  </HeadingPairs>
  <TitlesOfParts>
    <vt:vector size="23" baseType="lpstr">
      <vt:lpstr>ＭＳ Ｐゴシック</vt:lpstr>
      <vt:lpstr>メイリオ</vt:lpstr>
      <vt:lpstr>游ゴシック</vt:lpstr>
      <vt:lpstr>Arial</vt:lpstr>
      <vt:lpstr>Calibri</vt:lpstr>
      <vt:lpstr>Calibri Light</vt:lpstr>
      <vt:lpstr>Trebuchet MS</vt:lpstr>
      <vt:lpstr>Wingdings 2</vt:lpstr>
      <vt:lpstr>Wingdings 3</vt:lpstr>
      <vt:lpstr>HDOfficeLightV0</vt:lpstr>
      <vt:lpstr>1_HDOfficeLightV0</vt:lpstr>
      <vt:lpstr>ファセット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080917-MCP</dc:creator>
  <cp:lastModifiedBy>矢野 元</cp:lastModifiedBy>
  <cp:revision>69</cp:revision>
  <dcterms:created xsi:type="dcterms:W3CDTF">2020-07-28T06:17:17Z</dcterms:created>
  <dcterms:modified xsi:type="dcterms:W3CDTF">2020-07-31T07:03:04Z</dcterms:modified>
</cp:coreProperties>
</file>